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7" r:id="rId3"/>
  </p:sldMasterIdLst>
  <p:notesMasterIdLst>
    <p:notesMasterId r:id="rId54"/>
  </p:notesMasterIdLst>
  <p:handoutMasterIdLst>
    <p:handoutMasterId r:id="rId55"/>
  </p:handoutMasterIdLst>
  <p:sldIdLst>
    <p:sldId id="256" r:id="rId4"/>
    <p:sldId id="257" r:id="rId5"/>
    <p:sldId id="308" r:id="rId6"/>
    <p:sldId id="271" r:id="rId7"/>
    <p:sldId id="310" r:id="rId8"/>
    <p:sldId id="346" r:id="rId9"/>
    <p:sldId id="347" r:id="rId10"/>
    <p:sldId id="311" r:id="rId11"/>
    <p:sldId id="272" r:id="rId12"/>
    <p:sldId id="300" r:id="rId13"/>
    <p:sldId id="360" r:id="rId14"/>
    <p:sldId id="301" r:id="rId15"/>
    <p:sldId id="348" r:id="rId16"/>
    <p:sldId id="352" r:id="rId17"/>
    <p:sldId id="367" r:id="rId18"/>
    <p:sldId id="266" r:id="rId19"/>
    <p:sldId id="364" r:id="rId20"/>
    <p:sldId id="359" r:id="rId21"/>
    <p:sldId id="358" r:id="rId22"/>
    <p:sldId id="366" r:id="rId23"/>
    <p:sldId id="273" r:id="rId24"/>
    <p:sldId id="343" r:id="rId25"/>
    <p:sldId id="307" r:id="rId26"/>
    <p:sldId id="267" r:id="rId27"/>
    <p:sldId id="349" r:id="rId28"/>
    <p:sldId id="269" r:id="rId29"/>
    <p:sldId id="374" r:id="rId30"/>
    <p:sldId id="350" r:id="rId31"/>
    <p:sldId id="375" r:id="rId32"/>
    <p:sldId id="274" r:id="rId33"/>
    <p:sldId id="275" r:id="rId34"/>
    <p:sldId id="278" r:id="rId35"/>
    <p:sldId id="365" r:id="rId36"/>
    <p:sldId id="270" r:id="rId37"/>
    <p:sldId id="303" r:id="rId38"/>
    <p:sldId id="312" r:id="rId39"/>
    <p:sldId id="344" r:id="rId40"/>
    <p:sldId id="340" r:id="rId41"/>
    <p:sldId id="356" r:id="rId42"/>
    <p:sldId id="357" r:id="rId43"/>
    <p:sldId id="370" r:id="rId44"/>
    <p:sldId id="277" r:id="rId45"/>
    <p:sldId id="354" r:id="rId46"/>
    <p:sldId id="368" r:id="rId47"/>
    <p:sldId id="369" r:id="rId48"/>
    <p:sldId id="371" r:id="rId49"/>
    <p:sldId id="355" r:id="rId50"/>
    <p:sldId id="372" r:id="rId51"/>
    <p:sldId id="341" r:id="rId52"/>
    <p:sldId id="373" r:id="rId5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9">
          <p15:clr>
            <a:srgbClr val="A4A3A4"/>
          </p15:clr>
        </p15:guide>
      </p15:sldGuideLst>
    </p:ext>
    <p:ext uri="{2D200454-40CA-4A62-9FC3-DE9A4176ACB9}">
      <p15:notesGuideLst xmlns:p15="http://schemas.microsoft.com/office/powerpoint/2012/main">
        <p15:guide id="1" orient="horz" pos="2880">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2E44"/>
    <a:srgbClr val="042C41"/>
    <a:srgbClr val="042B40"/>
    <a:srgbClr val="042A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8141" autoAdjust="0"/>
  </p:normalViewPr>
  <p:slideViewPr>
    <p:cSldViewPr>
      <p:cViewPr varScale="1">
        <p:scale>
          <a:sx n="127" d="100"/>
          <a:sy n="127" d="100"/>
        </p:scale>
        <p:origin x="2094" y="138"/>
      </p:cViewPr>
      <p:guideLst>
        <p:guide orient="horz" pos="2160"/>
        <p:guide pos="2889"/>
      </p:guideLst>
    </p:cSldViewPr>
  </p:slideViewPr>
  <p:notesTextViewPr>
    <p:cViewPr>
      <p:scale>
        <a:sx n="100" d="100"/>
        <a:sy n="100" d="100"/>
      </p:scale>
      <p:origin x="0" y="0"/>
    </p:cViewPr>
  </p:notesTextViewPr>
  <p:notesViewPr>
    <p:cSldViewPr>
      <p:cViewPr varScale="1">
        <p:scale>
          <a:sx n="88" d="100"/>
          <a:sy n="88" d="100"/>
        </p:scale>
        <p:origin x="-3870" y="-108"/>
      </p:cViewPr>
      <p:guideLst>
        <p:guide orient="horz" pos="2880"/>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EPNP</c:v>
                </c:pt>
              </c:strCache>
            </c:strRef>
          </c:tx>
          <c:spPr>
            <a:ln w="28575" cap="rnd">
              <a:solidFill>
                <a:schemeClr val="accent1">
                  <a:shade val="76000"/>
                </a:schemeClr>
              </a:solidFill>
              <a:round/>
            </a:ln>
            <a:effectLst/>
          </c:spPr>
          <c:marker>
            <c:symbol val="none"/>
          </c:marker>
          <c:cat>
            <c:numRef>
              <c:f>Sheet1!$A$2:$A$8</c:f>
              <c:numCache>
                <c:formatCode>General</c:formatCode>
                <c:ptCount val="7"/>
                <c:pt idx="0">
                  <c:v>4</c:v>
                </c:pt>
                <c:pt idx="1">
                  <c:v>6</c:v>
                </c:pt>
                <c:pt idx="2">
                  <c:v>8</c:v>
                </c:pt>
                <c:pt idx="3">
                  <c:v>10</c:v>
                </c:pt>
                <c:pt idx="4">
                  <c:v>12</c:v>
                </c:pt>
                <c:pt idx="5">
                  <c:v>14</c:v>
                </c:pt>
              </c:numCache>
            </c:numRef>
          </c:cat>
          <c:val>
            <c:numRef>
              <c:f>Sheet1!$B$2:$B$8</c:f>
              <c:numCache>
                <c:formatCode>General</c:formatCode>
                <c:ptCount val="7"/>
                <c:pt idx="0">
                  <c:v>0.16900000000000001</c:v>
                </c:pt>
                <c:pt idx="1">
                  <c:v>0.16200000000000001</c:v>
                </c:pt>
                <c:pt idx="2">
                  <c:v>0.155</c:v>
                </c:pt>
                <c:pt idx="3">
                  <c:v>0.152</c:v>
                </c:pt>
                <c:pt idx="4">
                  <c:v>0.13700000000000001</c:v>
                </c:pt>
                <c:pt idx="5">
                  <c:v>0.14499999999999999</c:v>
                </c:pt>
              </c:numCache>
            </c:numRef>
          </c:val>
          <c:smooth val="0"/>
          <c:extLst>
            <c:ext xmlns:c16="http://schemas.microsoft.com/office/drawing/2014/chart" uri="{C3380CC4-5D6E-409C-BE32-E72D297353CC}">
              <c16:uniqueId val="{00000000-A2C1-49FD-A904-FF8FA1376165}"/>
            </c:ext>
          </c:extLst>
        </c:ser>
        <c:ser>
          <c:idx val="1"/>
          <c:order val="1"/>
          <c:tx>
            <c:strRef>
              <c:f>Sheet1!$C$1</c:f>
              <c:strCache>
                <c:ptCount val="1"/>
                <c:pt idx="0">
                  <c:v>ITERATIVE</c:v>
                </c:pt>
              </c:strCache>
            </c:strRef>
          </c:tx>
          <c:spPr>
            <a:ln w="28575" cap="rnd">
              <a:solidFill>
                <a:srgbClr val="FF0000"/>
              </a:solidFill>
              <a:round/>
            </a:ln>
            <a:effectLst/>
          </c:spPr>
          <c:marker>
            <c:symbol val="none"/>
          </c:marker>
          <c:cat>
            <c:numRef>
              <c:f>Sheet1!$A$2:$A$8</c:f>
              <c:numCache>
                <c:formatCode>General</c:formatCode>
                <c:ptCount val="7"/>
                <c:pt idx="0">
                  <c:v>4</c:v>
                </c:pt>
                <c:pt idx="1">
                  <c:v>6</c:v>
                </c:pt>
                <c:pt idx="2">
                  <c:v>8</c:v>
                </c:pt>
                <c:pt idx="3">
                  <c:v>10</c:v>
                </c:pt>
                <c:pt idx="4">
                  <c:v>12</c:v>
                </c:pt>
                <c:pt idx="5">
                  <c:v>14</c:v>
                </c:pt>
              </c:numCache>
            </c:numRef>
          </c:cat>
          <c:val>
            <c:numRef>
              <c:f>Sheet1!$C$2:$C$8</c:f>
              <c:numCache>
                <c:formatCode>General</c:formatCode>
                <c:ptCount val="7"/>
                <c:pt idx="1">
                  <c:v>0.17799999999999999</c:v>
                </c:pt>
                <c:pt idx="2">
                  <c:v>0.14799999999999999</c:v>
                </c:pt>
                <c:pt idx="3">
                  <c:v>0.14599999999999999</c:v>
                </c:pt>
                <c:pt idx="4">
                  <c:v>0.13600000000000001</c:v>
                </c:pt>
                <c:pt idx="5">
                  <c:v>0.14000000000000001</c:v>
                </c:pt>
              </c:numCache>
            </c:numRef>
          </c:val>
          <c:smooth val="0"/>
          <c:extLst>
            <c:ext xmlns:c16="http://schemas.microsoft.com/office/drawing/2014/chart" uri="{C3380CC4-5D6E-409C-BE32-E72D297353CC}">
              <c16:uniqueId val="{00000001-A2C1-49FD-A904-FF8FA1376165}"/>
            </c:ext>
          </c:extLst>
        </c:ser>
        <c:dLbls>
          <c:showLegendKey val="0"/>
          <c:showVal val="0"/>
          <c:showCatName val="0"/>
          <c:showSerName val="0"/>
          <c:showPercent val="0"/>
          <c:showBubbleSize val="0"/>
        </c:dLbls>
        <c:smooth val="0"/>
        <c:axId val="607466303"/>
        <c:axId val="607483775"/>
      </c:lineChart>
      <c:catAx>
        <c:axId val="60746630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err="1"/>
                  <a:t>Keypoint</a:t>
                </a:r>
                <a:r>
                  <a:rPr lang="en-US" altLang="zh-CN" baseline="0" dirty="0"/>
                  <a:t> number</a:t>
                </a:r>
                <a:endParaRPr lang="zh-CN" alt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07483775"/>
        <c:crosses val="autoZero"/>
        <c:auto val="1"/>
        <c:lblAlgn val="ctr"/>
        <c:lblOffset val="100"/>
        <c:noMultiLvlLbl val="0"/>
      </c:catAx>
      <c:valAx>
        <c:axId val="607483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Average difference [m]</a:t>
                </a:r>
                <a:endParaRPr lang="zh-CN" alt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07466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EPNP</c:v>
                </c:pt>
              </c:strCache>
            </c:strRef>
          </c:tx>
          <c:spPr>
            <a:ln w="28575" cap="rnd">
              <a:solidFill>
                <a:schemeClr val="accent1">
                  <a:shade val="76000"/>
                </a:schemeClr>
              </a:solidFill>
              <a:round/>
            </a:ln>
            <a:effectLst/>
          </c:spPr>
          <c:marker>
            <c:symbol val="none"/>
          </c:marker>
          <c:cat>
            <c:numRef>
              <c:f>Sheet1!$A$2:$A$7</c:f>
              <c:numCache>
                <c:formatCode>General</c:formatCode>
                <c:ptCount val="6"/>
                <c:pt idx="0">
                  <c:v>4</c:v>
                </c:pt>
                <c:pt idx="1">
                  <c:v>6</c:v>
                </c:pt>
                <c:pt idx="2">
                  <c:v>8</c:v>
                </c:pt>
                <c:pt idx="3">
                  <c:v>10</c:v>
                </c:pt>
                <c:pt idx="4">
                  <c:v>12</c:v>
                </c:pt>
                <c:pt idx="5">
                  <c:v>14</c:v>
                </c:pt>
              </c:numCache>
            </c:numRef>
          </c:cat>
          <c:val>
            <c:numRef>
              <c:f>Sheet1!$B$2:$B$7</c:f>
              <c:numCache>
                <c:formatCode>General</c:formatCode>
                <c:ptCount val="6"/>
                <c:pt idx="0">
                  <c:v>105</c:v>
                </c:pt>
                <c:pt idx="1">
                  <c:v>101</c:v>
                </c:pt>
                <c:pt idx="2">
                  <c:v>94</c:v>
                </c:pt>
                <c:pt idx="3">
                  <c:v>85</c:v>
                </c:pt>
                <c:pt idx="4">
                  <c:v>78</c:v>
                </c:pt>
                <c:pt idx="5">
                  <c:v>73</c:v>
                </c:pt>
              </c:numCache>
            </c:numRef>
          </c:val>
          <c:smooth val="0"/>
          <c:extLst>
            <c:ext xmlns:c16="http://schemas.microsoft.com/office/drawing/2014/chart" uri="{C3380CC4-5D6E-409C-BE32-E72D297353CC}">
              <c16:uniqueId val="{00000000-51A3-4F73-B602-24B414ECFD3F}"/>
            </c:ext>
          </c:extLst>
        </c:ser>
        <c:ser>
          <c:idx val="1"/>
          <c:order val="1"/>
          <c:tx>
            <c:strRef>
              <c:f>Sheet1!$C$1</c:f>
              <c:strCache>
                <c:ptCount val="1"/>
                <c:pt idx="0">
                  <c:v>ITERATIVE</c:v>
                </c:pt>
              </c:strCache>
            </c:strRef>
          </c:tx>
          <c:spPr>
            <a:ln w="28575" cap="rnd">
              <a:solidFill>
                <a:srgbClr val="FF0000"/>
              </a:solidFill>
              <a:round/>
            </a:ln>
            <a:effectLst/>
          </c:spPr>
          <c:marker>
            <c:symbol val="none"/>
          </c:marker>
          <c:cat>
            <c:numRef>
              <c:f>Sheet1!$A$2:$A$7</c:f>
              <c:numCache>
                <c:formatCode>General</c:formatCode>
                <c:ptCount val="6"/>
                <c:pt idx="0">
                  <c:v>4</c:v>
                </c:pt>
                <c:pt idx="1">
                  <c:v>6</c:v>
                </c:pt>
                <c:pt idx="2">
                  <c:v>8</c:v>
                </c:pt>
                <c:pt idx="3">
                  <c:v>10</c:v>
                </c:pt>
                <c:pt idx="4">
                  <c:v>12</c:v>
                </c:pt>
                <c:pt idx="5">
                  <c:v>14</c:v>
                </c:pt>
              </c:numCache>
            </c:numRef>
          </c:cat>
          <c:val>
            <c:numRef>
              <c:f>Sheet1!$C$2:$C$7</c:f>
              <c:numCache>
                <c:formatCode>General</c:formatCode>
                <c:ptCount val="6"/>
                <c:pt idx="1">
                  <c:v>103</c:v>
                </c:pt>
                <c:pt idx="2">
                  <c:v>92</c:v>
                </c:pt>
                <c:pt idx="3">
                  <c:v>86</c:v>
                </c:pt>
                <c:pt idx="4">
                  <c:v>81</c:v>
                </c:pt>
                <c:pt idx="5">
                  <c:v>75</c:v>
                </c:pt>
              </c:numCache>
            </c:numRef>
          </c:val>
          <c:smooth val="0"/>
          <c:extLst>
            <c:ext xmlns:c16="http://schemas.microsoft.com/office/drawing/2014/chart" uri="{C3380CC4-5D6E-409C-BE32-E72D297353CC}">
              <c16:uniqueId val="{00000001-51A3-4F73-B602-24B414ECFD3F}"/>
            </c:ext>
          </c:extLst>
        </c:ser>
        <c:dLbls>
          <c:showLegendKey val="0"/>
          <c:showVal val="0"/>
          <c:showCatName val="0"/>
          <c:showSerName val="0"/>
          <c:showPercent val="0"/>
          <c:showBubbleSize val="0"/>
        </c:dLbls>
        <c:smooth val="0"/>
        <c:axId val="607466303"/>
        <c:axId val="607483775"/>
      </c:lineChart>
      <c:catAx>
        <c:axId val="60746630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err="1"/>
                  <a:t>Keypoint</a:t>
                </a:r>
                <a:r>
                  <a:rPr lang="en-US" altLang="zh-CN" baseline="0" dirty="0"/>
                  <a:t> number</a:t>
                </a:r>
                <a:endParaRPr lang="zh-CN" alt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07483775"/>
        <c:crosses val="autoZero"/>
        <c:auto val="1"/>
        <c:lblAlgn val="ctr"/>
        <c:lblOffset val="100"/>
        <c:noMultiLvlLbl val="0"/>
      </c:catAx>
      <c:valAx>
        <c:axId val="607483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Detected</a:t>
                </a:r>
                <a:r>
                  <a:rPr lang="en-US" altLang="zh-CN" baseline="0" dirty="0"/>
                  <a:t> object number</a:t>
                </a:r>
                <a:endParaRPr lang="zh-CN" alt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07466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Kopfzeilenplatzhalter 5"/>
          <p:cNvSpPr>
            <a:spLocks noGrp="1"/>
          </p:cNvSpPr>
          <p:nvPr>
            <p:ph type="hdr" sz="quarter"/>
          </p:nvPr>
        </p:nvSpPr>
        <p:spPr>
          <a:xfrm>
            <a:off x="180000" y="180000"/>
            <a:ext cx="5337232" cy="457200"/>
          </a:xfrm>
          <a:prstGeom prst="rect">
            <a:avLst/>
          </a:prstGeom>
        </p:spPr>
        <p:txBody>
          <a:bodyPr vert="horz" lIns="91440" tIns="45720" rIns="91440" bIns="45720" rtlCol="0"/>
          <a:lstStyle>
            <a:lvl1pPr algn="l">
              <a:defRPr sz="1200"/>
            </a:lvl1pPr>
          </a:lstStyle>
          <a:p>
            <a:endParaRPr lang="de-DE" dirty="0"/>
          </a:p>
        </p:txBody>
      </p:sp>
      <p:sp>
        <p:nvSpPr>
          <p:cNvPr id="7" name="Fußzeilenplatzhalter 6"/>
          <p:cNvSpPr>
            <a:spLocks noGrp="1"/>
          </p:cNvSpPr>
          <p:nvPr>
            <p:ph type="ftr" sz="quarter" idx="2"/>
          </p:nvPr>
        </p:nvSpPr>
        <p:spPr>
          <a:xfrm>
            <a:off x="180000" y="8506800"/>
            <a:ext cx="5337232" cy="457200"/>
          </a:xfrm>
          <a:prstGeom prst="rect">
            <a:avLst/>
          </a:prstGeom>
        </p:spPr>
        <p:txBody>
          <a:bodyPr vert="horz" lIns="91440" tIns="45720" rIns="91440" bIns="45720" rtlCol="0" anchor="b"/>
          <a:lstStyle>
            <a:lvl1pPr algn="l">
              <a:defRPr sz="1200"/>
            </a:lvl1pPr>
          </a:lstStyle>
          <a:p>
            <a:endParaRPr lang="de-DE" dirty="0"/>
          </a:p>
        </p:txBody>
      </p:sp>
      <p:sp>
        <p:nvSpPr>
          <p:cNvPr id="8" name="Foliennummernplatzhalter 7"/>
          <p:cNvSpPr>
            <a:spLocks noGrp="1"/>
          </p:cNvSpPr>
          <p:nvPr>
            <p:ph type="sldNum" sz="quarter" idx="3"/>
          </p:nvPr>
        </p:nvSpPr>
        <p:spPr>
          <a:xfrm>
            <a:off x="5733256" y="8506800"/>
            <a:ext cx="942944" cy="457200"/>
          </a:xfrm>
          <a:prstGeom prst="rect">
            <a:avLst/>
          </a:prstGeom>
        </p:spPr>
        <p:txBody>
          <a:bodyPr vert="horz" lIns="91440" tIns="45720" rIns="91440" bIns="45720" rtlCol="0" anchor="b"/>
          <a:lstStyle>
            <a:lvl1pPr algn="r">
              <a:defRPr sz="1200"/>
            </a:lvl1pPr>
          </a:lstStyle>
          <a:p>
            <a:fld id="{5589F718-D082-415B-93DE-649473B0D634}" type="slidenum">
              <a:rPr lang="de-DE" smtClean="0"/>
              <a:t>‹Nr.›</a:t>
            </a:fld>
            <a:endParaRPr lang="de-DE"/>
          </a:p>
        </p:txBody>
      </p:sp>
      <p:sp>
        <p:nvSpPr>
          <p:cNvPr id="9" name="Datumsplatzhalter 8"/>
          <p:cNvSpPr>
            <a:spLocks noGrp="1"/>
          </p:cNvSpPr>
          <p:nvPr>
            <p:ph type="dt" sz="quarter" idx="1"/>
          </p:nvPr>
        </p:nvSpPr>
        <p:spPr>
          <a:xfrm>
            <a:off x="5733256" y="180000"/>
            <a:ext cx="942944" cy="457200"/>
          </a:xfrm>
          <a:prstGeom prst="rect">
            <a:avLst/>
          </a:prstGeom>
        </p:spPr>
        <p:txBody>
          <a:bodyPr vert="horz" lIns="91440" tIns="45720" rIns="91440" bIns="45720" rtlCol="0"/>
          <a:lstStyle>
            <a:lvl1pPr algn="r">
              <a:defRPr sz="1200"/>
            </a:lvl1pPr>
          </a:lstStyle>
          <a:p>
            <a:fld id="{CC10FE33-CEFE-4883-BC68-6302674FC104}" type="datetimeFigureOut">
              <a:rPr lang="de-DE" smtClean="0"/>
              <a:t>19.09.2022</a:t>
            </a:fld>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80000" y="180000"/>
            <a:ext cx="5410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5733256" y="180000"/>
            <a:ext cx="942944" cy="457200"/>
          </a:xfrm>
          <a:prstGeom prst="rect">
            <a:avLst/>
          </a:prstGeom>
        </p:spPr>
        <p:txBody>
          <a:bodyPr vert="horz" lIns="91440" tIns="45720" rIns="91440" bIns="45720" rtlCol="0"/>
          <a:lstStyle>
            <a:lvl1pPr algn="r">
              <a:defRPr sz="1200"/>
            </a:lvl1pPr>
          </a:lstStyle>
          <a:p>
            <a:fld id="{49FC9491-4E9C-411D-96DE-B1E5F5496D3A}" type="datetimeFigureOut">
              <a:rPr lang="de-DE" smtClean="0"/>
              <a:t>19.09.2022</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80000" y="8506800"/>
            <a:ext cx="540924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5734800" y="8506800"/>
            <a:ext cx="943200" cy="457200"/>
          </a:xfrm>
          <a:prstGeom prst="rect">
            <a:avLst/>
          </a:prstGeom>
        </p:spPr>
        <p:txBody>
          <a:bodyPr vert="horz" lIns="91440" tIns="45720" rIns="91440" bIns="45720" rtlCol="0" anchor="b"/>
          <a:lstStyle>
            <a:lvl1pPr algn="r">
              <a:defRPr sz="1200"/>
            </a:lvl1pPr>
          </a:lstStyle>
          <a:p>
            <a:fld id="{420AA961-1669-45F5-9B50-550A39863531}" type="slidenum">
              <a:rPr lang="de-DE" smtClean="0"/>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Good morning, everyone, I’m Jianqi Sun, thanks for coming to my </a:t>
            </a:r>
            <a:r>
              <a:rPr lang="en-US" altLang="zh-CN" dirty="0">
                <a:solidFill>
                  <a:srgbClr val="FF0000"/>
                </a:solidFill>
              </a:rPr>
              <a:t>master</a:t>
            </a:r>
            <a:r>
              <a:rPr lang="en-US" altLang="zh-CN" baseline="0" dirty="0">
                <a:solidFill>
                  <a:srgbClr val="FF0000"/>
                </a:solidFill>
              </a:rPr>
              <a:t> thesis final</a:t>
            </a:r>
            <a:r>
              <a:rPr lang="en-US" altLang="zh-CN" dirty="0"/>
              <a:t> presentation. My topic is </a:t>
            </a:r>
            <a:r>
              <a:rPr lang="de-DE" altLang="zh-CN" dirty="0"/>
              <a:t>W</a:t>
            </a:r>
            <a:r>
              <a:rPr lang="en-US" altLang="zh-CN" dirty="0" err="1"/>
              <a:t>ater</a:t>
            </a:r>
            <a:r>
              <a:rPr lang="en-US" altLang="zh-CN" dirty="0"/>
              <a:t> Level Estimation for Vehicles Submerged in Flood Water. </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Apollo dataset provides us 79 different 3D car models. There are three representative classes are SUV , Hatchback and Sedan.</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10</a:t>
            </a:fld>
            <a:endParaRPr lang="de-DE"/>
          </a:p>
        </p:txBody>
      </p:sp>
    </p:spTree>
    <p:extLst>
      <p:ext uri="{BB962C8B-B14F-4D97-AF65-F5344CB8AC3E}">
        <p14:creationId xmlns:p14="http://schemas.microsoft.com/office/powerpoint/2010/main" val="1612381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selected one car from each class for 3D key point annotation. The annotation rules for key points are the same as those for 2D key points. Therefore, if the 2D </a:t>
            </a:r>
            <a:r>
              <a:rPr lang="en-US" altLang="zh-CN" dirty="0" err="1"/>
              <a:t>keypoint</a:t>
            </a:r>
            <a:r>
              <a:rPr lang="en-US" altLang="zh-CN" dirty="0"/>
              <a:t> information can be obtained, the corresponding 3D </a:t>
            </a:r>
            <a:r>
              <a:rPr lang="en-US" altLang="zh-CN" dirty="0" err="1"/>
              <a:t>keypoints</a:t>
            </a:r>
            <a:r>
              <a:rPr lang="en-US" altLang="zh-CN" dirty="0"/>
              <a:t> can also be obtained. They can be the inputs of PnP solver.</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11</a:t>
            </a:fld>
            <a:endParaRPr lang="de-DE"/>
          </a:p>
        </p:txBody>
      </p:sp>
    </p:spTree>
    <p:extLst>
      <p:ext uri="{BB962C8B-B14F-4D97-AF65-F5344CB8AC3E}">
        <p14:creationId xmlns:p14="http://schemas.microsoft.com/office/powerpoint/2010/main" val="2294961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thesis, </a:t>
            </a:r>
            <a:r>
              <a:rPr lang="en-US" altLang="zh-CN" dirty="0" err="1"/>
              <a:t>keypointrcnn</a:t>
            </a:r>
            <a:r>
              <a:rPr lang="en-US" altLang="zh-CN" dirty="0"/>
              <a:t> is used to detect </a:t>
            </a:r>
            <a:r>
              <a:rPr lang="en-US" altLang="zh-CN" dirty="0" err="1"/>
              <a:t>keypoints</a:t>
            </a:r>
            <a:r>
              <a:rPr lang="en-US" altLang="zh-CN" dirty="0"/>
              <a:t>. 2D </a:t>
            </a:r>
            <a:r>
              <a:rPr lang="en-US" altLang="zh-CN" dirty="0" err="1"/>
              <a:t>keypoints</a:t>
            </a:r>
            <a:r>
              <a:rPr lang="en-US" altLang="zh-CN" dirty="0"/>
              <a:t> and 3D </a:t>
            </a:r>
            <a:r>
              <a:rPr lang="en-US" altLang="zh-CN" dirty="0" err="1"/>
              <a:t>keypoints</a:t>
            </a:r>
            <a:r>
              <a:rPr lang="en-US" altLang="zh-CN" dirty="0"/>
              <a:t> are input to the PnP solver to obtain pose information. There are 3 PnP methods I tried to use. DLT, DLT with LM Optimization algorithm, EPNP. The first method is to obtain the camera intrinsic parameters and pose information directly after inputting at</a:t>
            </a:r>
            <a:r>
              <a:rPr lang="zh-CN" altLang="en-US" dirty="0"/>
              <a:t> </a:t>
            </a:r>
            <a:r>
              <a:rPr lang="en-US" altLang="zh-CN" dirty="0"/>
              <a:t>least</a:t>
            </a:r>
            <a:r>
              <a:rPr lang="zh-CN" altLang="en-US" dirty="0"/>
              <a:t> </a:t>
            </a:r>
            <a:r>
              <a:rPr lang="en-US" altLang="zh-CN" dirty="0"/>
              <a:t>6 </a:t>
            </a:r>
            <a:r>
              <a:rPr lang="en-US" altLang="zh-CN" dirty="0" err="1"/>
              <a:t>keypoints</a:t>
            </a:r>
            <a:r>
              <a:rPr lang="en-US" altLang="zh-CN" dirty="0"/>
              <a:t>. The advantage is that camera intrinsic is not required. But it require the noise-free </a:t>
            </a:r>
            <a:r>
              <a:rPr lang="en-US" altLang="zh-CN" dirty="0" err="1"/>
              <a:t>keypoints</a:t>
            </a:r>
            <a:r>
              <a:rPr lang="en-US" altLang="zh-CN" dirty="0"/>
              <a:t>. The second and third methods are direct calls to the OpenCV API. The second one is an iterative method, first use DLT to get initial value, and then use LM algorithm to optimize the result.  It should be noted that although this method also uses DLT, it also requires the input of  fixed camera intrinsic</a:t>
            </a:r>
            <a:r>
              <a:rPr lang="en-US" altLang="zh-CN" baseline="0" dirty="0"/>
              <a:t> parameters</a:t>
            </a:r>
            <a:r>
              <a:rPr lang="en-US" altLang="zh-CN" dirty="0"/>
              <a:t>. That is, the optimization process will only optimize the values of translation and rotation. EPNP method require only 4 </a:t>
            </a:r>
            <a:r>
              <a:rPr lang="en-US" altLang="zh-CN" dirty="0" err="1"/>
              <a:t>keypoints</a:t>
            </a:r>
            <a:r>
              <a:rPr lang="en-US" altLang="zh-CN" dirty="0"/>
              <a:t>. Both Iterative method and EPNP allow the </a:t>
            </a:r>
            <a:r>
              <a:rPr lang="en-US" altLang="zh-CN" dirty="0" err="1"/>
              <a:t>keypoint</a:t>
            </a:r>
            <a:r>
              <a:rPr lang="en-US" altLang="zh-CN" dirty="0"/>
              <a:t> noise. But camera intrinsic is required.</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12</a:t>
            </a:fld>
            <a:endParaRPr lang="de-DE"/>
          </a:p>
        </p:txBody>
      </p:sp>
    </p:spTree>
    <p:extLst>
      <p:ext uri="{BB962C8B-B14F-4D97-AF65-F5344CB8AC3E}">
        <p14:creationId xmlns:p14="http://schemas.microsoft.com/office/powerpoint/2010/main" val="2719315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is an experiment of DLT method. Our method cannot provide noise-free key points. Solving the camera intrinsic parameters, translation and rotation by DLT after projection does not give correct results.</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13</a:t>
            </a:fld>
            <a:endParaRPr lang="de-DE"/>
          </a:p>
        </p:txBody>
      </p:sp>
    </p:spTree>
    <p:extLst>
      <p:ext uri="{BB962C8B-B14F-4D97-AF65-F5344CB8AC3E}">
        <p14:creationId xmlns:p14="http://schemas.microsoft.com/office/powerpoint/2010/main" val="1550728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the camera intrinsic parameters, 2D and 3D </a:t>
            </a:r>
            <a:r>
              <a:rPr lang="en-US" altLang="zh-CN" dirty="0" err="1"/>
              <a:t>keypoints</a:t>
            </a:r>
            <a:r>
              <a:rPr lang="en-US" altLang="zh-CN" dirty="0"/>
              <a:t> are required for PnP solver. The main parts of the camera intrinsic parameters are the focal lengths </a:t>
            </a:r>
            <a:r>
              <a:rPr lang="en-US" altLang="zh-CN" dirty="0" err="1"/>
              <a:t>fx</a:t>
            </a:r>
            <a:r>
              <a:rPr lang="en-US" altLang="zh-CN" dirty="0"/>
              <a:t> and </a:t>
            </a:r>
            <a:r>
              <a:rPr lang="en-US" altLang="zh-CN" dirty="0" err="1"/>
              <a:t>fy</a:t>
            </a:r>
            <a:r>
              <a:rPr lang="en-US" altLang="zh-CN" dirty="0"/>
              <a:t>, and the principal point (cx, cy). Focal length affects the scale of the distance between camera and 3D model. The principal point affect the offset between the image center and the projection center. When this information cannot be obtained, it is impossible to get the object’s exact position in the 3D coordinate system. If we do not need to obtain the exact position, but only need to focus on whether the 3D model can be accurately projected onto the 2D image, we can use the fake camera intrinsic parameters. This is why it is possible to use fake camera intrinsic parameters in our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In order to solve the problem of not being able to get the camera intrinsic parameters for every image, the fake camera intrinsic parameters are needed. If the size of the input image is the same as the size of the image in the Apollo dataset, the size and position of the object in the input image are also close to the size and position of the object in the Apollo dataset. Then these fake camera intrinsic parameters can be near to those in the Apollo dataset. The translation and rotation vectors obtained by the PnP solver deviate from the actual ones if fake camera intrinsic parameters are used. However, the goal of this thesis is not to obtain the exact pose from camera to 3D model. We need the 3D model can accurately be projected onto the image. We can achieve this goal if using the fake camera intrinsic.</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14</a:t>
            </a:fld>
            <a:endParaRPr lang="de-DE"/>
          </a:p>
        </p:txBody>
      </p:sp>
    </p:spTree>
    <p:extLst>
      <p:ext uri="{BB962C8B-B14F-4D97-AF65-F5344CB8AC3E}">
        <p14:creationId xmlns:p14="http://schemas.microsoft.com/office/powerpoint/2010/main" val="3223624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part is about the training strategy of </a:t>
            </a:r>
            <a:r>
              <a:rPr lang="en-US" altLang="zh-CN" dirty="0" err="1"/>
              <a:t>Keypoint</a:t>
            </a:r>
            <a:r>
              <a:rPr lang="en-US" altLang="zh-CN" dirty="0"/>
              <a:t> RCNN model. Since our method uses the same network and dataset as </a:t>
            </a:r>
            <a:r>
              <a:rPr lang="en-US" altLang="zh-CN" dirty="0" err="1"/>
              <a:t>GSNet</a:t>
            </a:r>
            <a:r>
              <a:rPr lang="en-US" altLang="zh-CN" dirty="0"/>
              <a:t> mentioned before. Therefore, </a:t>
            </a:r>
            <a:r>
              <a:rPr lang="en-US" altLang="zh-CN" dirty="0" err="1"/>
              <a:t>GSnet's</a:t>
            </a:r>
            <a:r>
              <a:rPr lang="en-US" altLang="zh-CN" dirty="0"/>
              <a:t> model is used as our pre-trained model. The Apollo dataset class labels are first converted from 79 classes to 3 classes. Fine-tune the original model with the Apollo dataset. The new model will </a:t>
            </a:r>
            <a:r>
              <a:rPr lang="en-US" altLang="zh-CN" dirty="0" err="1"/>
              <a:t>ouput</a:t>
            </a:r>
            <a:r>
              <a:rPr lang="en-US" altLang="zh-CN" dirty="0"/>
              <a:t> 3 classes. The purpose to do this is that we only manually labeled 3 different classes of 3D models. So we only need to know which of these 3 classes the car in the image belongs to. </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15</a:t>
            </a:fld>
            <a:endParaRPr lang="de-DE"/>
          </a:p>
        </p:txBody>
      </p:sp>
    </p:spTree>
    <p:extLst>
      <p:ext uri="{BB962C8B-B14F-4D97-AF65-F5344CB8AC3E}">
        <p14:creationId xmlns:p14="http://schemas.microsoft.com/office/powerpoint/2010/main" val="11512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During the mid term presentation, Prof. </a:t>
            </a:r>
            <a:r>
              <a:rPr lang="en-US" altLang="zh-CN" dirty="0" err="1"/>
              <a:t>Seste</a:t>
            </a:r>
            <a:r>
              <a:rPr lang="en-US" altLang="zh-CN" dirty="0"/>
              <a:t> asked whether it would be better to directly let the model output the 3 classes. So I did the following experiment.</a:t>
            </a:r>
          </a:p>
          <a:p>
            <a:r>
              <a:rPr lang="en-US" altLang="zh-CN" dirty="0"/>
              <a:t>If it is the original model, 79 classes will be output first. We convert the output classes into the corresponding 3 classes and calculate the class accuracy. Alternatively, using the new model, we directly output 3 </a:t>
            </a:r>
            <a:r>
              <a:rPr lang="en-US" altLang="zh-CN" dirty="0" err="1"/>
              <a:t>classses</a:t>
            </a:r>
            <a:r>
              <a:rPr lang="en-US" altLang="zh-CN" dirty="0"/>
              <a:t> and calculate the class accuracy. First, the accuracy of the new model is trained to be near to the accuracy of the original model. Next, the class accuracy is calculated at different numbers of iterations using 500 test images. From the result, it can be seen that the accuracy of the new model is better than that of the original model. The model with iteration number 56000 is chosen as the new model, M2.</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16</a:t>
            </a:fld>
            <a:endParaRPr lang="de-DE"/>
          </a:p>
        </p:txBody>
      </p:sp>
    </p:spTree>
    <p:extLst>
      <p:ext uri="{BB962C8B-B14F-4D97-AF65-F5344CB8AC3E}">
        <p14:creationId xmlns:p14="http://schemas.microsoft.com/office/powerpoint/2010/main" val="3801457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Data augmentation method mean filter is used for data set D1. The window size of the mean filtering is randomized. The purpose of this operation is to adapt the model to image inputs of different resolutions. The test set is also processed in the same way, generate T2. </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17</a:t>
            </a:fld>
            <a:endParaRPr lang="de-DE"/>
          </a:p>
        </p:txBody>
      </p:sp>
    </p:spTree>
    <p:extLst>
      <p:ext uri="{BB962C8B-B14F-4D97-AF65-F5344CB8AC3E}">
        <p14:creationId xmlns:p14="http://schemas.microsoft.com/office/powerpoint/2010/main" val="2505743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see that the left image is the original image and the right one is the image after mean filtering.</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18</a:t>
            </a:fld>
            <a:endParaRPr lang="de-DE"/>
          </a:p>
        </p:txBody>
      </p:sp>
    </p:spTree>
    <p:extLst>
      <p:ext uri="{BB962C8B-B14F-4D97-AF65-F5344CB8AC3E}">
        <p14:creationId xmlns:p14="http://schemas.microsoft.com/office/powerpoint/2010/main" val="592659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404040"/>
                </a:solidFill>
                <a:effectLst/>
                <a:latin typeface="-apple-system"/>
              </a:rPr>
              <a:t>We fine tune the model M2 using dataset D2, and get the result using Test Dataset T2. It include 500 images. As the number of iterations increases, the key point error decreases. We choose an iteration number of 70000 as the new model, M3.</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0AA961-1669-45F5-9B50-550A39863531}"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545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Flood disasters are now frequent. Therefore, accurate estimation of the water level helps to judge the rise /’</a:t>
            </a:r>
            <a:r>
              <a:rPr lang="en-US" altLang="zh-CN" dirty="0" err="1"/>
              <a:t>raiz</a:t>
            </a:r>
            <a:r>
              <a:rPr lang="en-US" altLang="zh-CN" dirty="0"/>
              <a:t>’/ of the flood to avoid more damage.</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2</a:t>
            </a:fld>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final step is to fine-tune M3 with a dataset of simulated floods to make the model perform better in detecting cars in floods.</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20</a:t>
            </a:fld>
            <a:endParaRPr lang="de-DE"/>
          </a:p>
        </p:txBody>
      </p:sp>
    </p:spTree>
    <p:extLst>
      <p:ext uri="{BB962C8B-B14F-4D97-AF65-F5344CB8AC3E}">
        <p14:creationId xmlns:p14="http://schemas.microsoft.com/office/powerpoint/2010/main" val="1027976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Different simulations of the car in different water depths are shown here.</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21</a:t>
            </a:fld>
            <a:endParaRPr lang="de-DE"/>
          </a:p>
        </p:txBody>
      </p:sp>
    </p:spTree>
    <p:extLst>
      <p:ext uri="{BB962C8B-B14F-4D97-AF65-F5344CB8AC3E}">
        <p14:creationId xmlns:p14="http://schemas.microsoft.com/office/powerpoint/2010/main" val="3409046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404040"/>
                </a:solidFill>
                <a:effectLst/>
                <a:latin typeface="-apple-system"/>
              </a:rPr>
              <a:t>Here shows the car detection results using test dataset T3. TP represents the bounding box of the ground truth and the prediction can be matched.</a:t>
            </a:r>
            <a:r>
              <a:rPr lang="en-US" altLang="zh-CN" dirty="0"/>
              <a:t> Calculate the </a:t>
            </a:r>
            <a:r>
              <a:rPr lang="en-US" altLang="zh-CN" dirty="0" err="1"/>
              <a:t>IoU</a:t>
            </a:r>
            <a:r>
              <a:rPr lang="en-US" altLang="zh-CN" dirty="0"/>
              <a:t> of the bounding box of the prediction and ground truth, if the </a:t>
            </a:r>
            <a:r>
              <a:rPr lang="en-US" altLang="zh-CN" dirty="0" err="1"/>
              <a:t>IoU</a:t>
            </a:r>
            <a:r>
              <a:rPr lang="en-US" altLang="zh-CN" dirty="0"/>
              <a:t> is greater than 0.5, then the match is successful.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404040"/>
                </a:solidFill>
                <a:effectLst/>
                <a:latin typeface="-apple-system"/>
              </a:rPr>
              <a:t>The results show that Recall keeps increasing when the number of iterations is not greater than 4000, which means that the model can detect more cars correctly. However, the precision keeps decreasing as the number of iterations increases. This means that the number of false detections in an image increases. These false detections will be filtered out in the next steps.</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0AA961-1669-45F5-9B50-550A39863531}"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8915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result after retraining the model, From the comparison, it can be seen that the model's ability to detect cars in flood has improved after retraining.</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23</a:t>
            </a:fld>
            <a:endParaRPr lang="de-DE"/>
          </a:p>
        </p:txBody>
      </p:sp>
    </p:spTree>
    <p:extLst>
      <p:ext uri="{BB962C8B-B14F-4D97-AF65-F5344CB8AC3E}">
        <p14:creationId xmlns:p14="http://schemas.microsoft.com/office/powerpoint/2010/main" val="887829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model is retrained, we input the new images into the model. As said before, we use a fake camera internal reference. In order to make the fake camera intrinsic parameters close to the real situation, the input images need to be resized to the same size as the images in the Apollo dataset. Also, each car needs to be resized to the size that the model detects best.</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24</a:t>
            </a:fld>
            <a:endParaRPr lang="de-DE"/>
          </a:p>
        </p:txBody>
      </p:sp>
    </p:spTree>
    <p:extLst>
      <p:ext uri="{BB962C8B-B14F-4D97-AF65-F5344CB8AC3E}">
        <p14:creationId xmlns:p14="http://schemas.microsoft.com/office/powerpoint/2010/main" val="790858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can be seen from the table, We use cars with actual flood scenarios as the test set. when the width of the instance is not greater than 600, Recall increases as the width increases. In other words, the number of missed detections decreases. As the size increases, </a:t>
            </a:r>
            <a:r>
              <a:rPr lang="en-US" altLang="zh-CN" dirty="0" err="1"/>
              <a:t>Precison</a:t>
            </a:r>
            <a:r>
              <a:rPr lang="en-US" altLang="zh-CN" dirty="0"/>
              <a:t> decreases, which means that the number of false detections increases. However, the false detections are filtered out in the next steps, so we pay more attention to Recall. Therefore, we choose the width of 600 pixels.</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25</a:t>
            </a:fld>
            <a:endParaRPr lang="de-DE"/>
          </a:p>
        </p:txBody>
      </p:sp>
    </p:spTree>
    <p:extLst>
      <p:ext uri="{BB962C8B-B14F-4D97-AF65-F5344CB8AC3E}">
        <p14:creationId xmlns:p14="http://schemas.microsoft.com/office/powerpoint/2010/main" val="2512043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input the resized images to </a:t>
            </a:r>
            <a:r>
              <a:rPr lang="en-US" altLang="zh-CN" dirty="0" err="1"/>
              <a:t>KeypointRcnn</a:t>
            </a:r>
            <a:r>
              <a:rPr lang="en-US" altLang="zh-CN" dirty="0"/>
              <a:t>, and finally obtain different candidates. Maybe some </a:t>
            </a:r>
            <a:r>
              <a:rPr lang="en-US" altLang="zh-CN" dirty="0" err="1"/>
              <a:t>candiates</a:t>
            </a:r>
            <a:r>
              <a:rPr lang="en-US" altLang="zh-CN" dirty="0"/>
              <a:t> are false detections. What we need to do is to select the optimal one from these candidates. </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26</a:t>
            </a:fld>
            <a:endParaRPr lang="de-DE"/>
          </a:p>
        </p:txBody>
      </p:sp>
    </p:spTree>
    <p:extLst>
      <p:ext uri="{BB962C8B-B14F-4D97-AF65-F5344CB8AC3E}">
        <p14:creationId xmlns:p14="http://schemas.microsoft.com/office/powerpoint/2010/main" val="442354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shown in the picture, these </a:t>
            </a:r>
            <a:r>
              <a:rPr lang="en-US" altLang="zh-CN" dirty="0" err="1"/>
              <a:t>keypoints</a:t>
            </a:r>
            <a:r>
              <a:rPr lang="en-US" altLang="zh-CN" dirty="0"/>
              <a:t> are directly output by the model. Many classes of key points are wrong. For example 49 and 8 belongs to front side, 51 belong to the point near to front wheel. If we use these wrong </a:t>
            </a:r>
            <a:r>
              <a:rPr lang="en-US" altLang="zh-CN" dirty="0" err="1"/>
              <a:t>keypoints</a:t>
            </a:r>
            <a:r>
              <a:rPr lang="en-US" altLang="zh-CN" dirty="0"/>
              <a:t> to do PnP, we will get bad results.  Therefore, </a:t>
            </a:r>
            <a:r>
              <a:rPr lang="en-US" altLang="zh-CN" dirty="0" err="1"/>
              <a:t>keypoints</a:t>
            </a:r>
            <a:r>
              <a:rPr lang="en-US" altLang="zh-CN" dirty="0"/>
              <a:t> need to be filtered before using them for </a:t>
            </a:r>
            <a:r>
              <a:rPr lang="en-US" altLang="zh-CN" dirty="0" err="1"/>
              <a:t>pnp</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28</a:t>
            </a:fld>
            <a:endParaRPr lang="de-DE"/>
          </a:p>
        </p:txBody>
      </p:sp>
    </p:spTree>
    <p:extLst>
      <p:ext uri="{BB962C8B-B14F-4D97-AF65-F5344CB8AC3E}">
        <p14:creationId xmlns:p14="http://schemas.microsoft.com/office/powerpoint/2010/main" val="535164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shown in the picture, these </a:t>
            </a:r>
            <a:r>
              <a:rPr lang="en-US" altLang="zh-CN" dirty="0" err="1"/>
              <a:t>keypoints</a:t>
            </a:r>
            <a:r>
              <a:rPr lang="en-US" altLang="zh-CN" dirty="0"/>
              <a:t> are directly output by the model. Many classes of key points are wrong. For example 49 and 8 belongs to front side, 51 belong to the point near to front wheel. If we use these wrong </a:t>
            </a:r>
            <a:r>
              <a:rPr lang="en-US" altLang="zh-CN" dirty="0" err="1"/>
              <a:t>keypoints</a:t>
            </a:r>
            <a:r>
              <a:rPr lang="en-US" altLang="zh-CN" dirty="0"/>
              <a:t> to do PnP, we will get bad results.  Therefore, </a:t>
            </a:r>
            <a:r>
              <a:rPr lang="en-US" altLang="zh-CN" dirty="0" err="1"/>
              <a:t>keypoints</a:t>
            </a:r>
            <a:r>
              <a:rPr lang="en-US" altLang="zh-CN" dirty="0"/>
              <a:t> need to be filtered before using them for </a:t>
            </a:r>
            <a:r>
              <a:rPr lang="en-US" altLang="zh-CN" dirty="0" err="1"/>
              <a:t>pnp</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29</a:t>
            </a:fld>
            <a:endParaRPr lang="de-DE"/>
          </a:p>
        </p:txBody>
      </p:sp>
    </p:spTree>
    <p:extLst>
      <p:ext uri="{BB962C8B-B14F-4D97-AF65-F5344CB8AC3E}">
        <p14:creationId xmlns:p14="http://schemas.microsoft.com/office/powerpoint/2010/main" val="379753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key points output from the model is judged belonging to which side. Select the one with the most key points on the front and back side, and do the same for the left and right side. Since there are some points appearing on both sides, these points are removed from the left and right sides.</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30</a:t>
            </a:fld>
            <a:endParaRPr lang="de-DE"/>
          </a:p>
        </p:txBody>
      </p:sp>
    </p:spTree>
    <p:extLst>
      <p:ext uri="{BB962C8B-B14F-4D97-AF65-F5344CB8AC3E}">
        <p14:creationId xmlns:p14="http://schemas.microsoft.com/office/powerpoint/2010/main" val="761540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mainly three methods for water level estimation as show here. The first picture shows the water level measured by contact or non-contact </a:t>
            </a:r>
            <a:r>
              <a:rPr lang="zh-CN" altLang="en-US" dirty="0"/>
              <a:t>gauges</a:t>
            </a:r>
            <a:r>
              <a:rPr lang="en-US" altLang="zh-CN" dirty="0"/>
              <a:t>. The second picture, for example, analyzes the extent of flood spread by satellite maps. As a result, image-based measurement methods are now of great interest. This method is mainly based on targets with similar appearance that are flooded.  For example,</a:t>
            </a:r>
            <a:r>
              <a:rPr lang="en-US" altLang="zh-CN" baseline="0" dirty="0"/>
              <a:t> traffic signs, submerged pedestrians and cars. </a:t>
            </a:r>
            <a:r>
              <a:rPr lang="en-US" altLang="zh-CN" dirty="0"/>
              <a:t>As shown in the last picture, the result is obtained by my method, and this model is based on the car as the reference system.</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0AA961-1669-45F5-9B50-550A39863531}"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in this pair of picture, there are more points belonging to the left and the back than the right and the front. Therefore, we can judge that this car is facing us from the back and left side. Then filter out the points that do not belong to the back and left side. This picture is the effect after filtering.</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31</a:t>
            </a:fld>
            <a:endParaRPr lang="de-DE"/>
          </a:p>
        </p:txBody>
      </p:sp>
    </p:spTree>
    <p:extLst>
      <p:ext uri="{BB962C8B-B14F-4D97-AF65-F5344CB8AC3E}">
        <p14:creationId xmlns:p14="http://schemas.microsoft.com/office/powerpoint/2010/main" val="2633011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get 2D </a:t>
            </a:r>
            <a:r>
              <a:rPr lang="en-US" altLang="zh-CN" dirty="0" err="1"/>
              <a:t>keypoints</a:t>
            </a:r>
            <a:r>
              <a:rPr lang="en-US" altLang="zh-CN" dirty="0"/>
              <a:t> and the </a:t>
            </a:r>
            <a:r>
              <a:rPr lang="en-US" altLang="zh-CN" dirty="0" err="1"/>
              <a:t>correspoing</a:t>
            </a:r>
            <a:r>
              <a:rPr lang="en-US" altLang="zh-CN" dirty="0"/>
              <a:t> class 3D </a:t>
            </a:r>
            <a:r>
              <a:rPr lang="en-US" altLang="zh-CN" dirty="0" err="1"/>
              <a:t>keypoints</a:t>
            </a:r>
            <a:r>
              <a:rPr lang="en-US" altLang="zh-CN" dirty="0"/>
              <a:t>, after </a:t>
            </a:r>
            <a:r>
              <a:rPr lang="en-US" altLang="zh-CN" dirty="0" err="1"/>
              <a:t>pnp</a:t>
            </a:r>
            <a:r>
              <a:rPr lang="en-US" altLang="zh-CN" dirty="0"/>
              <a:t> we can calculate pose. </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32</a:t>
            </a:fld>
            <a:endParaRPr lang="de-DE"/>
          </a:p>
        </p:txBody>
      </p:sp>
    </p:spTree>
    <p:extLst>
      <p:ext uri="{BB962C8B-B14F-4D97-AF65-F5344CB8AC3E}">
        <p14:creationId xmlns:p14="http://schemas.microsoft.com/office/powerpoint/2010/main" val="4286942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detail of pose </a:t>
            </a:r>
            <a:r>
              <a:rPr lang="en-US" altLang="zh-CN" dirty="0" err="1"/>
              <a:t>estiamtion</a:t>
            </a:r>
            <a:r>
              <a:rPr lang="en-US" altLang="zh-CN" dirty="0"/>
              <a:t>. </a:t>
            </a:r>
          </a:p>
          <a:p>
            <a:endParaRPr lang="en-US" altLang="zh-CN" dirty="0"/>
          </a:p>
          <a:p>
            <a:pPr indent="-342900">
              <a:buAutoNum type="arabicPeriod"/>
            </a:pPr>
            <a:r>
              <a:rPr lang="en-US" altLang="zh-CN" dirty="0"/>
              <a:t>Iterate through each candidate. </a:t>
            </a:r>
          </a:p>
          <a:p>
            <a:pPr indent="-342900">
              <a:buAutoNum type="arabicPeriod"/>
            </a:pPr>
            <a:r>
              <a:rPr lang="en-US" altLang="zh-CN" dirty="0"/>
              <a:t>Randomly select 12 </a:t>
            </a:r>
            <a:r>
              <a:rPr lang="en-US" altLang="zh-CN" dirty="0" err="1"/>
              <a:t>keypoints</a:t>
            </a:r>
            <a:r>
              <a:rPr lang="en-US" altLang="zh-CN" dirty="0"/>
              <a:t> from the current candidate.</a:t>
            </a:r>
          </a:p>
          <a:p>
            <a:pPr indent="-342900">
              <a:buAutoNum type="arabicPeriod"/>
            </a:pPr>
            <a:r>
              <a:rPr lang="en-US" altLang="zh-CN" dirty="0"/>
              <a:t>Input the fake camera intrinsic parameters, 2D </a:t>
            </a:r>
            <a:r>
              <a:rPr lang="en-US" altLang="zh-CN" dirty="0" err="1"/>
              <a:t>keypoints</a:t>
            </a:r>
            <a:r>
              <a:rPr lang="en-US" altLang="zh-CN" dirty="0"/>
              <a:t>  and corresponding 3D </a:t>
            </a:r>
            <a:r>
              <a:rPr lang="en-US" altLang="zh-CN" dirty="0" err="1"/>
              <a:t>keypoints</a:t>
            </a:r>
            <a:r>
              <a:rPr lang="en-US" altLang="zh-CN" dirty="0"/>
              <a:t> into the PnP solver to get the pose information.</a:t>
            </a:r>
          </a:p>
          <a:p>
            <a:pPr indent="-342900">
              <a:buAutoNum type="arabicPeriod"/>
            </a:pPr>
            <a:r>
              <a:rPr lang="en-US" altLang="zh-CN" dirty="0"/>
              <a:t>Calculate the average error of all 2D </a:t>
            </a:r>
            <a:r>
              <a:rPr lang="en-US" altLang="zh-CN" dirty="0" err="1"/>
              <a:t>keypoints</a:t>
            </a:r>
            <a:r>
              <a:rPr lang="en-US" altLang="zh-CN" dirty="0"/>
              <a:t> and the points projected from corresponding 3D </a:t>
            </a:r>
            <a:r>
              <a:rPr lang="en-US" altLang="zh-CN" dirty="0" err="1"/>
              <a:t>keypoints</a:t>
            </a:r>
            <a:r>
              <a:rPr lang="en-US" altLang="zh-CN" dirty="0"/>
              <a:t> onto the image.</a:t>
            </a:r>
          </a:p>
          <a:p>
            <a:pPr indent="-342900">
              <a:buAutoNum type="arabicPeriod"/>
            </a:pPr>
            <a:r>
              <a:rPr lang="en-US" altLang="zh-CN" dirty="0"/>
              <a:t>Cycle from the second to fourth steps 200 times to find out the pose corresponding to the minimum error.</a:t>
            </a:r>
          </a:p>
          <a:p>
            <a:pPr indent="-342900">
              <a:buAutoNum type="arabicPeriod"/>
            </a:pPr>
            <a:r>
              <a:rPr lang="en-US" altLang="zh-CN" dirty="0"/>
              <a:t>Obtain the pose information of each candidate.</a:t>
            </a:r>
          </a:p>
          <a:p>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33</a:t>
            </a:fld>
            <a:endParaRPr lang="de-DE"/>
          </a:p>
        </p:txBody>
      </p:sp>
    </p:spTree>
    <p:extLst>
      <p:ext uri="{BB962C8B-B14F-4D97-AF65-F5344CB8AC3E}">
        <p14:creationId xmlns:p14="http://schemas.microsoft.com/office/powerpoint/2010/main" val="4259674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04040"/>
                </a:solidFill>
                <a:effectLst/>
                <a:latin typeface="-apple-system"/>
              </a:rPr>
              <a:t>Then The 3D model is projected onto the 2D image by the obtained pose information for each candidate. Calculate the IOU between the projected mask and the mask generated by </a:t>
            </a:r>
            <a:r>
              <a:rPr lang="en-US" altLang="zh-CN" b="1" i="0" dirty="0" err="1">
                <a:solidFill>
                  <a:srgbClr val="404040"/>
                </a:solidFill>
                <a:effectLst/>
                <a:latin typeface="-apple-system"/>
              </a:rPr>
              <a:t>maskrcnn</a:t>
            </a:r>
            <a:r>
              <a:rPr lang="en-US" altLang="zh-CN" b="1" i="0" dirty="0">
                <a:solidFill>
                  <a:srgbClr val="404040"/>
                </a:solidFill>
                <a:effectLst/>
                <a:latin typeface="-apple-system"/>
              </a:rPr>
              <a:t>. The candidate with the best match is selected by max IOU.</a:t>
            </a:r>
          </a:p>
        </p:txBody>
      </p:sp>
      <p:sp>
        <p:nvSpPr>
          <p:cNvPr id="4" name="灯片编号占位符 3"/>
          <p:cNvSpPr>
            <a:spLocks noGrp="1"/>
          </p:cNvSpPr>
          <p:nvPr>
            <p:ph type="sldNum" sz="quarter" idx="5"/>
          </p:nvPr>
        </p:nvSpPr>
        <p:spPr/>
        <p:txBody>
          <a:bodyPr/>
          <a:lstStyle/>
          <a:p>
            <a:fld id="{420AA961-1669-45F5-9B50-550A39863531}" type="slidenum">
              <a:rPr lang="de-DE" smtClean="0"/>
              <a:t>34</a:t>
            </a:fld>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04040"/>
                </a:solidFill>
                <a:effectLst/>
                <a:latin typeface="-apple-system"/>
              </a:rPr>
              <a:t>The final step is to calculate the water level, The overall idea is to estimate the water depth by changing the 3D model and calculating the IOU of the mask generated with </a:t>
            </a:r>
            <a:r>
              <a:rPr lang="en-US" altLang="zh-CN" b="1" i="0" dirty="0" err="1">
                <a:solidFill>
                  <a:srgbClr val="404040"/>
                </a:solidFill>
                <a:effectLst/>
                <a:latin typeface="-apple-system"/>
              </a:rPr>
              <a:t>Maskrcnn</a:t>
            </a:r>
            <a:r>
              <a:rPr lang="en-US" altLang="zh-CN" b="1" i="0" dirty="0">
                <a:solidFill>
                  <a:srgbClr val="404040"/>
                </a:solidFill>
                <a:effectLst/>
                <a:latin typeface="-apple-system"/>
              </a:rPr>
              <a:t>. In the initial state, the water level is 0. These are the two MASKS in the initial state. In each iteration, the water level was raised /’</a:t>
            </a:r>
            <a:r>
              <a:rPr lang="en-US" altLang="zh-CN" b="1" i="0" dirty="0" err="1">
                <a:solidFill>
                  <a:srgbClr val="404040"/>
                </a:solidFill>
                <a:effectLst/>
                <a:latin typeface="-apple-system"/>
              </a:rPr>
              <a:t>reizd</a:t>
            </a:r>
            <a:r>
              <a:rPr lang="en-US" altLang="zh-CN" b="1" i="0" dirty="0">
                <a:solidFill>
                  <a:srgbClr val="404040"/>
                </a:solidFill>
                <a:effectLst/>
                <a:latin typeface="-apple-system"/>
              </a:rPr>
              <a:t>’/ by 1 cm. If IOU is increased, then continue, after 10 </a:t>
            </a:r>
            <a:r>
              <a:rPr lang="en-US" altLang="zh-CN" b="1" i="0" dirty="0" err="1">
                <a:solidFill>
                  <a:srgbClr val="404040"/>
                </a:solidFill>
                <a:effectLst/>
                <a:latin typeface="-apple-system"/>
              </a:rPr>
              <a:t>interations</a:t>
            </a:r>
            <a:r>
              <a:rPr lang="en-US" altLang="zh-CN" b="1" i="0" dirty="0">
                <a:solidFill>
                  <a:srgbClr val="404040"/>
                </a:solidFill>
                <a:effectLst/>
                <a:latin typeface="-apple-system"/>
              </a:rPr>
              <a:t>, the water level up to 10 cm, these are the two masks. You can see that the lowest position has been lifted. After 20 iterations, the </a:t>
            </a:r>
            <a:r>
              <a:rPr lang="en-US" altLang="zh-CN" b="1" i="0" dirty="0" err="1">
                <a:solidFill>
                  <a:srgbClr val="404040"/>
                </a:solidFill>
                <a:effectLst/>
                <a:latin typeface="-apple-system"/>
              </a:rPr>
              <a:t>wate</a:t>
            </a:r>
            <a:r>
              <a:rPr lang="en-US" altLang="zh-CN" b="1" i="0" dirty="0">
                <a:solidFill>
                  <a:srgbClr val="404040"/>
                </a:solidFill>
                <a:effectLst/>
                <a:latin typeface="-apple-system"/>
              </a:rPr>
              <a:t> level up to 20cm, and IOU is still increased. After water level up to 30cm, </a:t>
            </a:r>
            <a:r>
              <a:rPr lang="en-US" altLang="zh-CN" b="1" i="0" dirty="0" err="1">
                <a:solidFill>
                  <a:srgbClr val="404040"/>
                </a:solidFill>
                <a:effectLst/>
                <a:latin typeface="-apple-system"/>
              </a:rPr>
              <a:t>Iou</a:t>
            </a:r>
            <a:r>
              <a:rPr lang="en-US" altLang="zh-CN" b="1" i="0" dirty="0">
                <a:solidFill>
                  <a:srgbClr val="404040"/>
                </a:solidFill>
                <a:effectLst/>
                <a:latin typeface="-apple-system"/>
              </a:rPr>
              <a:t> starts to decrease, and determine the water level at 30cm.</a:t>
            </a:r>
          </a:p>
        </p:txBody>
      </p:sp>
      <p:sp>
        <p:nvSpPr>
          <p:cNvPr id="4" name="灯片编号占位符 3"/>
          <p:cNvSpPr>
            <a:spLocks noGrp="1"/>
          </p:cNvSpPr>
          <p:nvPr>
            <p:ph type="sldNum" sz="quarter" idx="5"/>
          </p:nvPr>
        </p:nvSpPr>
        <p:spPr/>
        <p:txBody>
          <a:bodyPr/>
          <a:lstStyle/>
          <a:p>
            <a:fld id="{420AA961-1669-45F5-9B50-550A39863531}" type="slidenum">
              <a:rPr lang="de-DE" smtClean="0"/>
              <a:t>35</a:t>
            </a:fld>
            <a:endParaRPr lang="de-DE"/>
          </a:p>
        </p:txBody>
      </p:sp>
    </p:spTree>
    <p:extLst>
      <p:ext uri="{BB962C8B-B14F-4D97-AF65-F5344CB8AC3E}">
        <p14:creationId xmlns:p14="http://schemas.microsoft.com/office/powerpoint/2010/main" val="2292008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part is about experiments. I compared our results with the labels of the dataset ETHZ. It turns out that our results are more reasonable. as you can see from the picture the height of the water level is more than the radius of the wheel. Level3 corresponds to a range of 10cm to 21cm, and our results is 36cm.  The radius of the wheel is about 32 cm, thus indicating that our results are more accurate.</a:t>
            </a:r>
          </a:p>
          <a:p>
            <a:r>
              <a:rPr kumimoji="1" lang="en-US" altLang="zh-CN" dirty="0"/>
              <a:t>For the second figure, after measurement, 80cm is reasonable, indicating that we can give more accurate results.</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0AA961-1669-45F5-9B50-550A39863531}"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6437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404040"/>
                </a:solidFill>
                <a:effectLst/>
                <a:latin typeface="-apple-system"/>
              </a:rPr>
              <a:t>Therefore, I manually labeled 100 images of the car. Finding the position of the water level on the images on the 3D model. Then get information about the water depth.</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0AA961-1669-45F5-9B50-550A39863531}"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229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shows the effect of 2 PnP methods with different input </a:t>
            </a:r>
            <a:r>
              <a:rPr lang="en-US" altLang="zh-CN" dirty="0" err="1"/>
              <a:t>keypoint</a:t>
            </a:r>
            <a:r>
              <a:rPr lang="en-US" altLang="zh-CN" dirty="0"/>
              <a:t> number on the average difference. I Use the labeled 100 images as the  test set. There are 166 car instances in the test dataset.</a:t>
            </a:r>
            <a:r>
              <a:rPr lang="zh-CN" altLang="en-US" dirty="0"/>
              <a:t> </a:t>
            </a:r>
            <a:r>
              <a:rPr lang="en-US" altLang="zh-CN" dirty="0"/>
              <a:t>Calculate the difference between the estimated water level and the ground truth for each instance. The average of the absolute value of the difference is finally obtained as the evaluation matrix. When the number of input key points is less than 7, the difference of EPNP is smaller than the difference of Iterative. When the number of key points is greater than 7, the ITERATIVE method is better than EPNP, and when the number of key points is greater than 12, the error starts to increase. Therefore, choosing ITERATIVE's method and inputting 12 key points will output the best result.</a:t>
            </a:r>
          </a:p>
        </p:txBody>
      </p:sp>
      <p:sp>
        <p:nvSpPr>
          <p:cNvPr id="4" name="灯片编号占位符 3"/>
          <p:cNvSpPr>
            <a:spLocks noGrp="1"/>
          </p:cNvSpPr>
          <p:nvPr>
            <p:ph type="sldNum" sz="quarter" idx="5"/>
          </p:nvPr>
        </p:nvSpPr>
        <p:spPr/>
        <p:txBody>
          <a:bodyPr/>
          <a:lstStyle/>
          <a:p>
            <a:fld id="{420AA961-1669-45F5-9B50-550A39863531}" type="slidenum">
              <a:rPr lang="de-DE" smtClean="0"/>
              <a:t>38</a:t>
            </a:fld>
            <a:endParaRPr lang="de-DE"/>
          </a:p>
        </p:txBody>
      </p:sp>
    </p:spTree>
    <p:extLst>
      <p:ext uri="{BB962C8B-B14F-4D97-AF65-F5344CB8AC3E}">
        <p14:creationId xmlns:p14="http://schemas.microsoft.com/office/powerpoint/2010/main" val="1683072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you can see from this graph, as the number of key points increases, the number of detected objects decreases. This is because as the number of </a:t>
            </a:r>
            <a:r>
              <a:rPr lang="en-US" altLang="zh-CN" dirty="0" err="1"/>
              <a:t>keypoints</a:t>
            </a:r>
            <a:r>
              <a:rPr lang="en-US" altLang="zh-CN" dirty="0"/>
              <a:t> increases, the filtering conditions become stricter, and if the number of </a:t>
            </a:r>
            <a:r>
              <a:rPr lang="en-US" altLang="zh-CN" dirty="0" err="1"/>
              <a:t>keypoints</a:t>
            </a:r>
            <a:r>
              <a:rPr lang="en-US" altLang="zh-CN" dirty="0"/>
              <a:t> detected for an instance is less than the number of input </a:t>
            </a:r>
            <a:r>
              <a:rPr lang="en-US" altLang="zh-CN" dirty="0" err="1"/>
              <a:t>keypoints</a:t>
            </a:r>
            <a:r>
              <a:rPr lang="en-US" altLang="zh-CN" dirty="0"/>
              <a:t>, no valid results will be output.</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39</a:t>
            </a:fld>
            <a:endParaRPr lang="de-DE"/>
          </a:p>
        </p:txBody>
      </p:sp>
    </p:spTree>
    <p:extLst>
      <p:ext uri="{BB962C8B-B14F-4D97-AF65-F5344CB8AC3E}">
        <p14:creationId xmlns:p14="http://schemas.microsoft.com/office/powerpoint/2010/main" val="10200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Using the final model with 12 key points input into the PnP solver, the average difference of water level estimation is 0.137m. This achieves decimeter-level accuracy. I counted the water levels of the labels according to different ranges. The table shows that the highest accuracy is achieved when the car is at a water level between 0.4 and 0.6 meter. One reason is  when the water level is very small, when a car passes by, it will stir up a big splash, which will cause the </a:t>
            </a:r>
            <a:r>
              <a:rPr lang="en-US" altLang="zh-CN" dirty="0" err="1"/>
              <a:t>Maskrcnn</a:t>
            </a:r>
            <a:r>
              <a:rPr lang="en-US" altLang="zh-CN" dirty="0"/>
              <a:t> to extract the mask inaccurately.  Next is the histogram of water level average difference distribution. We can see that the difference is mostly between 0 and 20 cm. This also shows that the robustness of this method is good.</a:t>
            </a:r>
            <a:endParaRPr lang="zh-CN" altLang="en-US" dirty="0"/>
          </a:p>
        </p:txBody>
      </p:sp>
      <p:sp>
        <p:nvSpPr>
          <p:cNvPr id="4" name="灯片编号占位符 3"/>
          <p:cNvSpPr>
            <a:spLocks noGrp="1"/>
          </p:cNvSpPr>
          <p:nvPr>
            <p:ph type="sldNum" sz="quarter" idx="10"/>
          </p:nvPr>
        </p:nvSpPr>
        <p:spPr/>
        <p:txBody>
          <a:bodyPr/>
          <a:lstStyle/>
          <a:p>
            <a:fld id="{420AA961-1669-45F5-9B50-550A39863531}" type="slidenum">
              <a:rPr lang="de-DE" smtClean="0"/>
              <a:t>40</a:t>
            </a:fld>
            <a:endParaRPr lang="de-DE"/>
          </a:p>
        </p:txBody>
      </p:sp>
    </p:spTree>
    <p:extLst>
      <p:ext uri="{BB962C8B-B14F-4D97-AF65-F5344CB8AC3E}">
        <p14:creationId xmlns:p14="http://schemas.microsoft.com/office/powerpoint/2010/main" val="1794147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short, our goal is Estimation of water depth by submerged cars on 2D images of any scale and resolution.</a:t>
            </a:r>
          </a:p>
          <a:p>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4</a:t>
            </a:fld>
            <a:endParaRPr lang="de-DE"/>
          </a:p>
        </p:txBody>
      </p:sp>
    </p:spTree>
    <p:extLst>
      <p:ext uri="{BB962C8B-B14F-4D97-AF65-F5344CB8AC3E}">
        <p14:creationId xmlns:p14="http://schemas.microsoft.com/office/powerpoint/2010/main" val="3870612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04040"/>
                </a:solidFill>
                <a:effectLst/>
                <a:latin typeface="-apple-system"/>
              </a:rPr>
              <a:t>As shown in the  picture, green line is the edge of the fitted 3D model and blue line is the edge extracted by </a:t>
            </a:r>
            <a:r>
              <a:rPr lang="en-US" altLang="zh-CN" b="1" i="0" dirty="0" err="1">
                <a:solidFill>
                  <a:srgbClr val="404040"/>
                </a:solidFill>
                <a:effectLst/>
                <a:latin typeface="-apple-system"/>
              </a:rPr>
              <a:t>maskrcnn</a:t>
            </a:r>
            <a:r>
              <a:rPr lang="en-US" altLang="zh-CN" b="1" i="0" dirty="0">
                <a:solidFill>
                  <a:srgbClr val="404040"/>
                </a:solidFill>
                <a:effectLst/>
                <a:latin typeface="-apple-system"/>
              </a:rPr>
              <a:t>. The closer the edges of the two lines, the more accurate the estimation results. It can be seen from the picture that the predicted water depth is close to ground truth. And  these two vehicles are at the same water depth, which proves the high robustness of our proposed method.</a:t>
            </a:r>
          </a:p>
        </p:txBody>
      </p:sp>
      <p:sp>
        <p:nvSpPr>
          <p:cNvPr id="4" name="灯片编号占位符 3"/>
          <p:cNvSpPr>
            <a:spLocks noGrp="1"/>
          </p:cNvSpPr>
          <p:nvPr>
            <p:ph type="sldNum" sz="quarter" idx="5"/>
          </p:nvPr>
        </p:nvSpPr>
        <p:spPr/>
        <p:txBody>
          <a:bodyPr/>
          <a:lstStyle/>
          <a:p>
            <a:fld id="{420AA961-1669-45F5-9B50-550A39863531}" type="slidenum">
              <a:rPr lang="de-DE" smtClean="0"/>
              <a:t>41</a:t>
            </a:fld>
            <a:endParaRPr lang="de-DE"/>
          </a:p>
        </p:txBody>
      </p:sp>
    </p:spTree>
    <p:extLst>
      <p:ext uri="{BB962C8B-B14F-4D97-AF65-F5344CB8AC3E}">
        <p14:creationId xmlns:p14="http://schemas.microsoft.com/office/powerpoint/2010/main" val="1007466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04040"/>
                </a:solidFill>
                <a:effectLst/>
                <a:latin typeface="-apple-system"/>
              </a:rPr>
              <a:t>This picture also shows the water level estimation in the same scenario.</a:t>
            </a:r>
          </a:p>
        </p:txBody>
      </p:sp>
      <p:sp>
        <p:nvSpPr>
          <p:cNvPr id="4" name="灯片编号占位符 3"/>
          <p:cNvSpPr>
            <a:spLocks noGrp="1"/>
          </p:cNvSpPr>
          <p:nvPr>
            <p:ph type="sldNum" sz="quarter" idx="5"/>
          </p:nvPr>
        </p:nvSpPr>
        <p:spPr/>
        <p:txBody>
          <a:bodyPr/>
          <a:lstStyle/>
          <a:p>
            <a:fld id="{420AA961-1669-45F5-9B50-550A39863531}" type="slidenum">
              <a:rPr lang="de-DE" smtClean="0"/>
              <a:t>42</a:t>
            </a:fld>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04040"/>
                </a:solidFill>
                <a:effectLst/>
                <a:latin typeface="-apple-system"/>
              </a:rPr>
              <a:t>In different perspectives, our method can output accurate results. This is applied to the geometric relationship of the 3D model, which has more accurate results than other image-based water level estimation methods.</a:t>
            </a:r>
          </a:p>
        </p:txBody>
      </p:sp>
      <p:sp>
        <p:nvSpPr>
          <p:cNvPr id="4" name="灯片编号占位符 3"/>
          <p:cNvSpPr>
            <a:spLocks noGrp="1"/>
          </p:cNvSpPr>
          <p:nvPr>
            <p:ph type="sldNum" sz="quarter" idx="5"/>
          </p:nvPr>
        </p:nvSpPr>
        <p:spPr/>
        <p:txBody>
          <a:bodyPr/>
          <a:lstStyle/>
          <a:p>
            <a:fld id="{420AA961-1669-45F5-9B50-550A39863531}" type="slidenum">
              <a:rPr lang="de-DE" smtClean="0"/>
              <a:t>43</a:t>
            </a:fld>
            <a:endParaRPr lang="de-DE"/>
          </a:p>
        </p:txBody>
      </p:sp>
    </p:spTree>
    <p:extLst>
      <p:ext uri="{BB962C8B-B14F-4D97-AF65-F5344CB8AC3E}">
        <p14:creationId xmlns:p14="http://schemas.microsoft.com/office/powerpoint/2010/main" val="1324446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04040"/>
                </a:solidFill>
                <a:effectLst/>
                <a:latin typeface="-apple-system"/>
              </a:rPr>
              <a:t>This is the scene when the car is not in the flood, and the result is only 6 cm error.</a:t>
            </a:r>
          </a:p>
        </p:txBody>
      </p:sp>
      <p:sp>
        <p:nvSpPr>
          <p:cNvPr id="4" name="灯片编号占位符 3"/>
          <p:cNvSpPr>
            <a:spLocks noGrp="1"/>
          </p:cNvSpPr>
          <p:nvPr>
            <p:ph type="sldNum" sz="quarter" idx="5"/>
          </p:nvPr>
        </p:nvSpPr>
        <p:spPr/>
        <p:txBody>
          <a:bodyPr/>
          <a:lstStyle/>
          <a:p>
            <a:fld id="{420AA961-1669-45F5-9B50-550A39863531}" type="slidenum">
              <a:rPr lang="de-DE" smtClean="0"/>
              <a:t>44</a:t>
            </a:fld>
            <a:endParaRPr lang="de-DE"/>
          </a:p>
        </p:txBody>
      </p:sp>
    </p:spTree>
    <p:extLst>
      <p:ext uri="{BB962C8B-B14F-4D97-AF65-F5344CB8AC3E}">
        <p14:creationId xmlns:p14="http://schemas.microsoft.com/office/powerpoint/2010/main" val="505937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04040"/>
                </a:solidFill>
                <a:effectLst/>
                <a:latin typeface="-apple-system"/>
              </a:rPr>
              <a:t>This is the scene when the car is in a very deep flood and the results are still accurate.</a:t>
            </a:r>
          </a:p>
        </p:txBody>
      </p:sp>
      <p:sp>
        <p:nvSpPr>
          <p:cNvPr id="4" name="灯片编号占位符 3"/>
          <p:cNvSpPr>
            <a:spLocks noGrp="1"/>
          </p:cNvSpPr>
          <p:nvPr>
            <p:ph type="sldNum" sz="quarter" idx="5"/>
          </p:nvPr>
        </p:nvSpPr>
        <p:spPr/>
        <p:txBody>
          <a:bodyPr/>
          <a:lstStyle/>
          <a:p>
            <a:fld id="{420AA961-1669-45F5-9B50-550A39863531}" type="slidenum">
              <a:rPr lang="de-DE" smtClean="0"/>
              <a:t>45</a:t>
            </a:fld>
            <a:endParaRPr lang="de-DE"/>
          </a:p>
        </p:txBody>
      </p:sp>
    </p:spTree>
    <p:extLst>
      <p:ext uri="{BB962C8B-B14F-4D97-AF65-F5344CB8AC3E}">
        <p14:creationId xmlns:p14="http://schemas.microsoft.com/office/powerpoint/2010/main" val="147709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When the water is very shallow, the car passing by will stir up water splashes and lead to wrong results.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i="0" dirty="0">
              <a:solidFill>
                <a:srgbClr val="404040"/>
              </a:solidFill>
              <a:effectLst/>
              <a:latin typeface="-apple-system"/>
            </a:endParaRPr>
          </a:p>
        </p:txBody>
      </p:sp>
      <p:sp>
        <p:nvSpPr>
          <p:cNvPr id="4" name="灯片编号占位符 3"/>
          <p:cNvSpPr>
            <a:spLocks noGrp="1"/>
          </p:cNvSpPr>
          <p:nvPr>
            <p:ph type="sldNum" sz="quarter" idx="5"/>
          </p:nvPr>
        </p:nvSpPr>
        <p:spPr/>
        <p:txBody>
          <a:bodyPr/>
          <a:lstStyle/>
          <a:p>
            <a:fld id="{420AA961-1669-45F5-9B50-550A39863531}" type="slidenum">
              <a:rPr lang="de-DE" smtClean="0"/>
              <a:t>46</a:t>
            </a:fld>
            <a:endParaRPr lang="de-DE"/>
          </a:p>
        </p:txBody>
      </p:sp>
    </p:spTree>
    <p:extLst>
      <p:ext uri="{BB962C8B-B14F-4D97-AF65-F5344CB8AC3E}">
        <p14:creationId xmlns:p14="http://schemas.microsoft.com/office/powerpoint/2010/main" val="3658281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04040"/>
                </a:solidFill>
                <a:effectLst/>
                <a:latin typeface="-apple-system"/>
              </a:rPr>
              <a:t>In this picture, the 3 cars in the further distance are occluded by the nearer cars, leading to incorrect estimation results.</a:t>
            </a:r>
          </a:p>
        </p:txBody>
      </p:sp>
      <p:sp>
        <p:nvSpPr>
          <p:cNvPr id="4" name="灯片编号占位符 3"/>
          <p:cNvSpPr>
            <a:spLocks noGrp="1"/>
          </p:cNvSpPr>
          <p:nvPr>
            <p:ph type="sldNum" sz="quarter" idx="5"/>
          </p:nvPr>
        </p:nvSpPr>
        <p:spPr/>
        <p:txBody>
          <a:bodyPr/>
          <a:lstStyle/>
          <a:p>
            <a:fld id="{420AA961-1669-45F5-9B50-550A39863531}" type="slidenum">
              <a:rPr lang="de-DE" smtClean="0"/>
              <a:t>47</a:t>
            </a:fld>
            <a:endParaRPr lang="de-DE"/>
          </a:p>
        </p:txBody>
      </p:sp>
    </p:spTree>
    <p:extLst>
      <p:ext uri="{BB962C8B-B14F-4D97-AF65-F5344CB8AC3E}">
        <p14:creationId xmlns:p14="http://schemas.microsoft.com/office/powerpoint/2010/main" val="1697767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04040"/>
                </a:solidFill>
                <a:effectLst/>
                <a:latin typeface="-apple-system"/>
              </a:rPr>
              <a:t>When the results of the pose estimation are wrong, the 3D model is incorrectly projected onto the 2D image, which leads to wrong water level estimation results. Similarly, the use of 3D models with different class still leads to significant difference in the results due to incorrect class detection.</a:t>
            </a:r>
          </a:p>
        </p:txBody>
      </p:sp>
      <p:sp>
        <p:nvSpPr>
          <p:cNvPr id="4" name="灯片编号占位符 3"/>
          <p:cNvSpPr>
            <a:spLocks noGrp="1"/>
          </p:cNvSpPr>
          <p:nvPr>
            <p:ph type="sldNum" sz="quarter" idx="5"/>
          </p:nvPr>
        </p:nvSpPr>
        <p:spPr/>
        <p:txBody>
          <a:bodyPr/>
          <a:lstStyle/>
          <a:p>
            <a:fld id="{420AA961-1669-45F5-9B50-550A39863531}" type="slidenum">
              <a:rPr lang="de-DE" smtClean="0"/>
              <a:t>48</a:t>
            </a:fld>
            <a:endParaRPr lang="de-DE"/>
          </a:p>
        </p:txBody>
      </p:sp>
    </p:spTree>
    <p:extLst>
      <p:ext uri="{BB962C8B-B14F-4D97-AF65-F5344CB8AC3E}">
        <p14:creationId xmlns:p14="http://schemas.microsoft.com/office/powerpoint/2010/main" val="2304650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dirty="0">
              <a:solidFill>
                <a:srgbClr val="404040"/>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0AA961-1669-45F5-9B50-550A39863531}"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2915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404040"/>
                </a:solidFill>
                <a:effectLst/>
                <a:latin typeface="-apple-system"/>
              </a:rPr>
              <a:t>This part is about outlook. In this method, two neural networks </a:t>
            </a:r>
            <a:r>
              <a:rPr lang="en-US" altLang="zh-CN" b="1" i="0" dirty="0" err="1">
                <a:solidFill>
                  <a:srgbClr val="404040"/>
                </a:solidFill>
                <a:effectLst/>
                <a:latin typeface="-apple-system"/>
              </a:rPr>
              <a:t>Keypoint</a:t>
            </a:r>
            <a:r>
              <a:rPr lang="en-US" altLang="zh-CN" b="1" i="0" dirty="0">
                <a:solidFill>
                  <a:srgbClr val="404040"/>
                </a:solidFill>
                <a:effectLst/>
                <a:latin typeface="-apple-system"/>
              </a:rPr>
              <a:t> R-CNN and Mask R-CNN are used. if both mask and </a:t>
            </a:r>
            <a:r>
              <a:rPr lang="en-US" altLang="zh-CN" b="1" i="0" dirty="0" err="1">
                <a:solidFill>
                  <a:srgbClr val="404040"/>
                </a:solidFill>
                <a:effectLst/>
                <a:latin typeface="-apple-system"/>
              </a:rPr>
              <a:t>keypoint</a:t>
            </a:r>
            <a:r>
              <a:rPr lang="en-US" altLang="zh-CN" b="1" i="0" dirty="0">
                <a:solidFill>
                  <a:srgbClr val="404040"/>
                </a:solidFill>
                <a:effectLst/>
                <a:latin typeface="-apple-system"/>
              </a:rPr>
              <a:t> information is available in a flood dataset, it is possible to combine the two models into one model so that it outputs both masks and </a:t>
            </a:r>
            <a:r>
              <a:rPr lang="en-US" altLang="zh-CN" b="1" i="0" dirty="0" err="1">
                <a:solidFill>
                  <a:srgbClr val="404040"/>
                </a:solidFill>
                <a:effectLst/>
                <a:latin typeface="-apple-system"/>
              </a:rPr>
              <a:t>keypoints</a:t>
            </a:r>
            <a:r>
              <a:rPr lang="en-US" altLang="zh-CN" b="1" i="0" dirty="0">
                <a:solidFill>
                  <a:srgbClr val="404040"/>
                </a:solidFill>
                <a:effectLst/>
                <a:latin typeface="-apple-system"/>
              </a:rPr>
              <a:t>. Therefore, it is necessary to collect images for flood scenarios to produce dataset.</a:t>
            </a:r>
            <a:r>
              <a:rPr lang="en-US" altLang="zh-CN" dirty="0"/>
              <a:t> The training set currently used is obtained by simulating flood scenes. There is a gap between the simulation and actual </a:t>
            </a:r>
            <a:r>
              <a:rPr lang="en-US" altLang="zh-CN" dirty="0" err="1"/>
              <a:t>secenirio</a:t>
            </a:r>
            <a:r>
              <a:rPr lang="en-US" altLang="zh-CN" dirty="0"/>
              <a:t>. Finally, Label as many 3D models with large differences in appearance as possible so that the model can be fitted better to the car in the image.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dirty="0">
              <a:solidFill>
                <a:srgbClr val="404040"/>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0AA961-1669-45F5-9B50-550A39863531}"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076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These are the main 3 steps as shown here</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0AA961-1669-45F5-9B50-550A39863531}"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6193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step is about </a:t>
            </a:r>
            <a:r>
              <a:rPr lang="en-US" altLang="zh-CN" dirty="0" err="1"/>
              <a:t>maskrcnn</a:t>
            </a:r>
            <a:r>
              <a:rPr lang="en-US" altLang="zh-CN" dirty="0"/>
              <a:t>. There are many pretrained model resources of </a:t>
            </a:r>
            <a:r>
              <a:rPr lang="en-US" altLang="zh-CN" dirty="0" err="1"/>
              <a:t>maskrcnn</a:t>
            </a:r>
            <a:r>
              <a:rPr lang="en-US" altLang="zh-CN" dirty="0"/>
              <a:t> that achieve good detection, so there is no retraining of the model and we use the model trained by coco dataset. For example here, the 2D image is fed into the  pre-trained model to get the mask and bounding box of each car. </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6</a:t>
            </a:fld>
            <a:endParaRPr lang="de-DE"/>
          </a:p>
        </p:txBody>
      </p:sp>
    </p:spTree>
    <p:extLst>
      <p:ext uri="{BB962C8B-B14F-4D97-AF65-F5344CB8AC3E}">
        <p14:creationId xmlns:p14="http://schemas.microsoft.com/office/powerpoint/2010/main" val="1930950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only need  to extract the objects and masks with the class of car by bounding box and assign the ID to them.</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7</a:t>
            </a:fld>
            <a:endParaRPr lang="de-DE"/>
          </a:p>
        </p:txBody>
      </p:sp>
    </p:spTree>
    <p:extLst>
      <p:ext uri="{BB962C8B-B14F-4D97-AF65-F5344CB8AC3E}">
        <p14:creationId xmlns:p14="http://schemas.microsoft.com/office/powerpoint/2010/main" val="399310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step is pose estimation. The purpose of pose estimation</a:t>
            </a:r>
            <a:r>
              <a:rPr lang="en-US" altLang="zh-CN" baseline="0" dirty="0"/>
              <a:t> is to obtain the relative pose between the Camera and the 3D model</a:t>
            </a:r>
            <a:r>
              <a:rPr lang="en-US" altLang="zh-CN" dirty="0"/>
              <a:t>. Therefore, finding the accurate pose information is the key to this step. Here I made three different attempts. First use an end-to-end network to get pose information. The main idea is to use </a:t>
            </a:r>
            <a:r>
              <a:rPr lang="en-US" altLang="zh-CN" dirty="0" err="1"/>
              <a:t>keypoint</a:t>
            </a:r>
            <a:r>
              <a:rPr lang="en-US" altLang="zh-CN" dirty="0"/>
              <a:t> r-</a:t>
            </a:r>
            <a:r>
              <a:rPr lang="en-US" altLang="zh-CN" dirty="0" err="1"/>
              <a:t>cnn</a:t>
            </a:r>
            <a:r>
              <a:rPr lang="en-US" altLang="zh-CN" dirty="0"/>
              <a:t> and fusion different heads to estimate the pose.  The second one is not get the pose information in the world coordinate directly, but get the centroid in the image coordinate system and use this to calculate the pose information in the world coordinate. However, these two methods have been tested and found to be difficult to ensure the accuracy of pose and scale information, and therefore cannot accurately estimate the water depth. The third one is that </a:t>
            </a:r>
            <a:r>
              <a:rPr lang="en-US" altLang="zh-CN" dirty="0" err="1"/>
              <a:t>Keypoints</a:t>
            </a:r>
            <a:r>
              <a:rPr lang="en-US" altLang="zh-CN" dirty="0"/>
              <a:t> are detected by </a:t>
            </a:r>
            <a:r>
              <a:rPr lang="en-US" altLang="zh-CN" dirty="0" err="1"/>
              <a:t>KeypointRcnn</a:t>
            </a:r>
            <a:r>
              <a:rPr lang="en-US" altLang="zh-CN" dirty="0"/>
              <a:t> like </a:t>
            </a:r>
            <a:r>
              <a:rPr lang="en-US" altLang="zh-CN" dirty="0" err="1"/>
              <a:t>gsnet</a:t>
            </a:r>
            <a:r>
              <a:rPr lang="en-US" altLang="zh-CN" dirty="0"/>
              <a:t>, and then find the </a:t>
            </a:r>
            <a:r>
              <a:rPr lang="en-US" altLang="zh-CN" dirty="0" err="1"/>
              <a:t>keypoints</a:t>
            </a:r>
            <a:r>
              <a:rPr lang="en-US" altLang="zh-CN" dirty="0"/>
              <a:t> of the 3D model corresponding to these </a:t>
            </a:r>
            <a:r>
              <a:rPr lang="en-US" altLang="zh-CN" dirty="0" err="1"/>
              <a:t>keypoints</a:t>
            </a:r>
            <a:r>
              <a:rPr lang="en-US" altLang="zh-CN" dirty="0"/>
              <a:t>.  And then Get pose information by PnP solver. It is worth mentioning that since both </a:t>
            </a:r>
            <a:r>
              <a:rPr lang="en-US" altLang="zh-CN" dirty="0" err="1"/>
              <a:t>GSNet</a:t>
            </a:r>
            <a:r>
              <a:rPr lang="en-US" altLang="zh-CN" dirty="0"/>
              <a:t> and our method use the Apollo dataset, we use </a:t>
            </a:r>
            <a:r>
              <a:rPr lang="en-US" altLang="zh-CN" dirty="0" err="1"/>
              <a:t>GSNet's</a:t>
            </a:r>
            <a:r>
              <a:rPr lang="en-US" altLang="zh-CN" dirty="0"/>
              <a:t> model as our pre-trained model. Next</a:t>
            </a:r>
            <a:r>
              <a:rPr lang="zh-CN" altLang="en-US" dirty="0"/>
              <a:t>， </a:t>
            </a:r>
            <a:r>
              <a:rPr lang="en-US" altLang="zh-CN" dirty="0"/>
              <a:t>The Apollo dataset is briefly described. </a:t>
            </a: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0AA961-1669-45F5-9B50-550A39863531}"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335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5277 images in Apollo dataset. Each image has 66 labeled </a:t>
            </a:r>
            <a:r>
              <a:rPr lang="en-US" altLang="zh-CN" dirty="0" err="1"/>
              <a:t>keypoints</a:t>
            </a:r>
            <a:r>
              <a:rPr lang="en-US" altLang="zh-CN" dirty="0"/>
              <a:t> and 79 3D car models. The camera intrinsic parameters of all images are fixed</a:t>
            </a:r>
            <a:endParaRPr lang="zh-CN" altLang="en-US" dirty="0"/>
          </a:p>
          <a:p>
            <a:r>
              <a:rPr lang="en-US" altLang="zh-CN" dirty="0"/>
              <a:t> The first is the original image, from second picture we can find many </a:t>
            </a:r>
            <a:r>
              <a:rPr lang="en-US" altLang="zh-CN" dirty="0" err="1"/>
              <a:t>labeld</a:t>
            </a:r>
            <a:r>
              <a:rPr lang="en-US" altLang="zh-CN" dirty="0"/>
              <a:t> 2D </a:t>
            </a:r>
            <a:r>
              <a:rPr lang="en-US" altLang="zh-CN" dirty="0" err="1"/>
              <a:t>keypoints</a:t>
            </a:r>
            <a:r>
              <a:rPr lang="en-US" altLang="zh-CN" dirty="0"/>
              <a:t>, here is the rule of annotations.  We can see that Every </a:t>
            </a:r>
            <a:r>
              <a:rPr lang="en-US" altLang="zh-CN" dirty="0" err="1"/>
              <a:t>keypoint</a:t>
            </a:r>
            <a:r>
              <a:rPr lang="en-US" altLang="zh-CN" dirty="0"/>
              <a:t> has a specific class. The third picture is the 3D model fitting result.</a:t>
            </a:r>
            <a:endParaRPr lang="zh-CN" altLang="en-US" dirty="0"/>
          </a:p>
        </p:txBody>
      </p:sp>
      <p:sp>
        <p:nvSpPr>
          <p:cNvPr id="4" name="灯片编号占位符 3"/>
          <p:cNvSpPr>
            <a:spLocks noGrp="1"/>
          </p:cNvSpPr>
          <p:nvPr>
            <p:ph type="sldNum" sz="quarter" idx="5"/>
          </p:nvPr>
        </p:nvSpPr>
        <p:spPr/>
        <p:txBody>
          <a:bodyPr/>
          <a:lstStyle/>
          <a:p>
            <a:fld id="{420AA961-1669-45F5-9B50-550A39863531}" type="slidenum">
              <a:rPr lang="de-DE" smtClean="0"/>
              <a:t>9</a:t>
            </a:fld>
            <a:endParaRPr lang="de-DE"/>
          </a:p>
        </p:txBody>
      </p:sp>
    </p:spTree>
    <p:extLst>
      <p:ext uri="{BB962C8B-B14F-4D97-AF65-F5344CB8AC3E}">
        <p14:creationId xmlns:p14="http://schemas.microsoft.com/office/powerpoint/2010/main" val="402653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907322" y="2708667"/>
            <a:ext cx="6732000" cy="2088232"/>
          </a:xfrm>
        </p:spPr>
        <p:txBody>
          <a:bodyPr/>
          <a:lstStyle>
            <a:lvl1pPr>
              <a:defRPr/>
            </a:lvl1pPr>
          </a:lstStyle>
          <a:p>
            <a:r>
              <a:rPr lang="de-DE" dirty="0"/>
              <a:t>Water Level Estimation for Vehicles Submerged in Flood Water</a:t>
            </a:r>
          </a:p>
        </p:txBody>
      </p:sp>
      <p:sp>
        <p:nvSpPr>
          <p:cNvPr id="9" name="Textfeld 8"/>
          <p:cNvSpPr txBox="1"/>
          <p:nvPr userDrawn="1"/>
        </p:nvSpPr>
        <p:spPr>
          <a:xfrm>
            <a:off x="1979712" y="5373216"/>
            <a:ext cx="4644000" cy="675640"/>
          </a:xfrm>
          <a:prstGeom prst="rect">
            <a:avLst/>
          </a:prstGeom>
          <a:noFill/>
        </p:spPr>
        <p:txBody>
          <a:bodyPr wrap="square" rtlCol="0">
            <a:spAutoFit/>
          </a:bodyPr>
          <a:lstStyle/>
          <a:p>
            <a:r>
              <a:rPr lang="en-US" noProof="0" dirty="0">
                <a:solidFill>
                  <a:srgbClr val="1A171B"/>
                </a:solidFill>
                <a:latin typeface="Verdana" panose="020B0604030504040204" pitchFamily="34" charset="0"/>
                <a:ea typeface="Verdana" panose="020B0604030504040204" pitchFamily="34" charset="0"/>
                <a:cs typeface="Verdana" panose="020B0604030504040204" pitchFamily="34" charset="0"/>
              </a:rPr>
              <a:t>Jianqi Sun</a:t>
            </a:r>
          </a:p>
          <a:p>
            <a:endParaRPr lang="en-US" sz="400" noProof="0" dirty="0">
              <a:solidFill>
                <a:srgbClr val="1A171B"/>
              </a:solidFill>
              <a:latin typeface="Verdana" panose="020B0604030504040204" pitchFamily="34" charset="0"/>
              <a:ea typeface="Verdana" panose="020B0604030504040204" pitchFamily="34" charset="0"/>
              <a:cs typeface="Verdana" panose="020B0604030504040204" pitchFamily="34" charset="0"/>
            </a:endParaRPr>
          </a:p>
          <a:p>
            <a:r>
              <a:rPr lang="en-US" sz="1600" noProof="0" dirty="0">
                <a:solidFill>
                  <a:srgbClr val="1A171B"/>
                </a:solidFill>
                <a:latin typeface="Verdana" panose="020B0604030504040204" pitchFamily="34" charset="0"/>
                <a:ea typeface="Verdana" panose="020B0604030504040204" pitchFamily="34" charset="0"/>
                <a:cs typeface="Verdana" panose="020B0604030504040204" pitchFamily="34" charset="0"/>
              </a:rPr>
              <a:t>sunjianqi0319@gmail.com</a:t>
            </a:r>
          </a:p>
        </p:txBody>
      </p:sp>
      <p:sp>
        <p:nvSpPr>
          <p:cNvPr id="3" name="文本框 2"/>
          <p:cNvSpPr txBox="1"/>
          <p:nvPr userDrawn="1"/>
        </p:nvSpPr>
        <p:spPr>
          <a:xfrm>
            <a:off x="1907540" y="2708910"/>
            <a:ext cx="3994150" cy="368300"/>
          </a:xfrm>
          <a:prstGeom prst="rect">
            <a:avLst/>
          </a:prstGeom>
          <a:noFill/>
        </p:spPr>
        <p:txBody>
          <a:bodyPr wrap="square" rtlCol="0">
            <a:spAutoFit/>
          </a:bodyPr>
          <a:lstStyle/>
          <a:p>
            <a:r>
              <a:rPr lang="en-US" altLang="zh-CN" dirty="0"/>
              <a:t>Master thesis final presentation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everal authors">
    <p:spTree>
      <p:nvGrpSpPr>
        <p:cNvPr id="1" name=""/>
        <p:cNvGrpSpPr/>
        <p:nvPr/>
      </p:nvGrpSpPr>
      <p:grpSpPr>
        <a:xfrm>
          <a:off x="0" y="0"/>
          <a:ext cx="0" cy="0"/>
          <a:chOff x="0" y="0"/>
          <a:chExt cx="0" cy="0"/>
        </a:xfrm>
      </p:grpSpPr>
      <p:sp>
        <p:nvSpPr>
          <p:cNvPr id="2" name="Titel 1"/>
          <p:cNvSpPr>
            <a:spLocks noGrp="1"/>
          </p:cNvSpPr>
          <p:nvPr>
            <p:ph type="ctrTitle"/>
          </p:nvPr>
        </p:nvSpPr>
        <p:spPr>
          <a:xfrm>
            <a:off x="1979712" y="2636912"/>
            <a:ext cx="6732000" cy="2088232"/>
          </a:xfrm>
        </p:spPr>
        <p:txBody>
          <a:bodyPr/>
          <a:lstStyle/>
          <a:p>
            <a:r>
              <a:rPr lang="de-DE" dirty="0"/>
              <a:t>Titelmasterformat durch Klicken bearbeiten</a:t>
            </a:r>
          </a:p>
        </p:txBody>
      </p:sp>
      <p:sp>
        <p:nvSpPr>
          <p:cNvPr id="3" name="Textfeld 2"/>
          <p:cNvSpPr txBox="1"/>
          <p:nvPr userDrawn="1"/>
        </p:nvSpPr>
        <p:spPr>
          <a:xfrm>
            <a:off x="1979712" y="5096217"/>
            <a:ext cx="4644000" cy="954107"/>
          </a:xfrm>
          <a:prstGeom prst="rect">
            <a:avLst/>
          </a:prstGeom>
          <a:noFill/>
        </p:spPr>
        <p:txBody>
          <a:bodyPr wrap="square" rtlCol="0">
            <a:spAutoFit/>
          </a:bodyPr>
          <a:lstStyle/>
          <a:p>
            <a:r>
              <a:rPr lang="de-DE" u="sng" noProof="0" dirty="0" err="1">
                <a:solidFill>
                  <a:srgbClr val="1A171B"/>
                </a:solidFill>
                <a:latin typeface="Verdana" panose="020B0604030504040204" pitchFamily="34" charset="0"/>
                <a:ea typeface="Verdana" panose="020B0604030504040204" pitchFamily="34" charset="0"/>
                <a:cs typeface="Verdana" panose="020B0604030504040204" pitchFamily="34" charset="0"/>
              </a:rPr>
              <a:t>Degree</a:t>
            </a:r>
            <a:r>
              <a:rPr lang="de-DE" u="sng" noProof="0" dirty="0">
                <a:solidFill>
                  <a:srgbClr val="1A171B"/>
                </a:solidFill>
                <a:latin typeface="Verdana" panose="020B0604030504040204" pitchFamily="34" charset="0"/>
                <a:ea typeface="Verdana" panose="020B0604030504040204" pitchFamily="34" charset="0"/>
                <a:cs typeface="Verdana" panose="020B0604030504040204" pitchFamily="34" charset="0"/>
              </a:rPr>
              <a:t> First </a:t>
            </a:r>
            <a:r>
              <a:rPr lang="de-DE" u="sng" noProof="0" dirty="0" err="1">
                <a:solidFill>
                  <a:srgbClr val="1A171B"/>
                </a:solidFill>
                <a:latin typeface="Verdana" panose="020B0604030504040204" pitchFamily="34" charset="0"/>
                <a:ea typeface="Verdana" panose="020B0604030504040204" pitchFamily="34" charset="0"/>
                <a:cs typeface="Verdana" panose="020B0604030504040204" pitchFamily="34" charset="0"/>
              </a:rPr>
              <a:t>Lastname</a:t>
            </a:r>
            <a:r>
              <a:rPr lang="de-DE" noProof="0" dirty="0">
                <a:solidFill>
                  <a:srgbClr val="1A171B"/>
                </a:solidFill>
                <a:latin typeface="Verdana" panose="020B0604030504040204" pitchFamily="34" charset="0"/>
                <a:ea typeface="Verdana" panose="020B0604030504040204" pitchFamily="34" charset="0"/>
                <a:cs typeface="Verdana" panose="020B0604030504040204" pitchFamily="34" charset="0"/>
              </a:rPr>
              <a:t>, First </a:t>
            </a:r>
            <a:r>
              <a:rPr lang="de-DE" noProof="0" dirty="0" err="1">
                <a:solidFill>
                  <a:srgbClr val="1A171B"/>
                </a:solidFill>
                <a:latin typeface="Verdana" panose="020B0604030504040204" pitchFamily="34" charset="0"/>
                <a:ea typeface="Verdana" panose="020B0604030504040204" pitchFamily="34" charset="0"/>
                <a:cs typeface="Verdana" panose="020B0604030504040204" pitchFamily="34" charset="0"/>
              </a:rPr>
              <a:t>Lastname</a:t>
            </a:r>
            <a:r>
              <a:rPr lang="de-DE" noProof="0" dirty="0">
                <a:solidFill>
                  <a:srgbClr val="1A171B"/>
                </a:solidFill>
                <a:latin typeface="Verdana" panose="020B0604030504040204" pitchFamily="34" charset="0"/>
                <a:ea typeface="Verdana" panose="020B0604030504040204" pitchFamily="34" charset="0"/>
                <a:cs typeface="Verdana" panose="020B0604030504040204" pitchFamily="34" charset="0"/>
              </a:rPr>
              <a:t>, First </a:t>
            </a:r>
            <a:r>
              <a:rPr lang="de-DE" noProof="0" dirty="0" err="1">
                <a:solidFill>
                  <a:srgbClr val="1A171B"/>
                </a:solidFill>
                <a:latin typeface="Verdana" panose="020B0604030504040204" pitchFamily="34" charset="0"/>
                <a:ea typeface="Verdana" panose="020B0604030504040204" pitchFamily="34" charset="0"/>
                <a:cs typeface="Verdana" panose="020B0604030504040204" pitchFamily="34" charset="0"/>
              </a:rPr>
              <a:t>Lastname</a:t>
            </a:r>
            <a:endParaRPr lang="de-DE" noProof="0" dirty="0">
              <a:solidFill>
                <a:srgbClr val="1A171B"/>
              </a:solidFill>
              <a:latin typeface="Verdana" panose="020B0604030504040204" pitchFamily="34" charset="0"/>
              <a:ea typeface="Verdana" panose="020B0604030504040204" pitchFamily="34" charset="0"/>
              <a:cs typeface="Verdana" panose="020B0604030504040204" pitchFamily="34" charset="0"/>
            </a:endParaRPr>
          </a:p>
          <a:p>
            <a:endParaRPr lang="de-DE" sz="400" noProof="0" dirty="0">
              <a:solidFill>
                <a:srgbClr val="1A171B"/>
              </a:solidFill>
              <a:latin typeface="Verdana" panose="020B0604030504040204" pitchFamily="34" charset="0"/>
              <a:ea typeface="Verdana" panose="020B0604030504040204" pitchFamily="34" charset="0"/>
              <a:cs typeface="Verdana" panose="020B0604030504040204" pitchFamily="34" charset="0"/>
            </a:endParaRPr>
          </a:p>
          <a:p>
            <a:r>
              <a:rPr lang="en-US" sz="1600" noProof="0" dirty="0" err="1">
                <a:solidFill>
                  <a:srgbClr val="1A171B"/>
                </a:solidFill>
                <a:latin typeface="Verdana" panose="020B0604030504040204" pitchFamily="34" charset="0"/>
                <a:ea typeface="Verdana" panose="020B0604030504040204" pitchFamily="34" charset="0"/>
                <a:cs typeface="Verdana" panose="020B0604030504040204" pitchFamily="34" charset="0"/>
              </a:rPr>
              <a:t>First.Lastname</a:t>
            </a:r>
            <a:r>
              <a:rPr lang="de-DE" sz="1600" noProof="0" dirty="0">
                <a:solidFill>
                  <a:srgbClr val="1A171B"/>
                </a:solidFill>
                <a:latin typeface="Verdana" panose="020B0604030504040204" pitchFamily="34" charset="0"/>
                <a:ea typeface="Verdana" panose="020B0604030504040204" pitchFamily="34" charset="0"/>
                <a:cs typeface="Verdana" panose="020B0604030504040204" pitchFamily="34" charset="0"/>
              </a:rPr>
              <a:t>@ikg.uni-hannover.de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out author">
    <p:spTree>
      <p:nvGrpSpPr>
        <p:cNvPr id="1" name=""/>
        <p:cNvGrpSpPr/>
        <p:nvPr/>
      </p:nvGrpSpPr>
      <p:grpSpPr>
        <a:xfrm>
          <a:off x="0" y="0"/>
          <a:ext cx="0" cy="0"/>
          <a:chOff x="0" y="0"/>
          <a:chExt cx="0" cy="0"/>
        </a:xfrm>
      </p:grpSpPr>
      <p:sp>
        <p:nvSpPr>
          <p:cNvPr id="2" name="Titel 1"/>
          <p:cNvSpPr>
            <a:spLocks noGrp="1"/>
          </p:cNvSpPr>
          <p:nvPr>
            <p:ph type="ctrTitle"/>
          </p:nvPr>
        </p:nvSpPr>
        <p:spPr>
          <a:xfrm>
            <a:off x="1979712" y="2636912"/>
            <a:ext cx="6732000" cy="2088232"/>
          </a:xfrm>
        </p:spPr>
        <p:txBody>
          <a:bodyPr/>
          <a:lstStyle/>
          <a:p>
            <a:r>
              <a:rPr lang="de-DE" dirty="0"/>
              <a:t>Titelmasterformat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Titelmasterformat durch Klicken bearbeiten</a:t>
            </a:r>
          </a:p>
        </p:txBody>
      </p:sp>
      <p:sp>
        <p:nvSpPr>
          <p:cNvPr id="3" name="Inhaltsplatzhalter 2"/>
          <p:cNvSpPr>
            <a:spLocks noGrp="1"/>
          </p:cNvSpPr>
          <p:nvPr>
            <p:ph sz="half" idx="1" hasCustomPrompt="1"/>
          </p:nvPr>
        </p:nvSpPr>
        <p:spPr>
          <a:xfrm>
            <a:off x="352800" y="1083600"/>
            <a:ext cx="4176000" cy="55857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p:txBody>
      </p:sp>
      <p:sp>
        <p:nvSpPr>
          <p:cNvPr id="4" name="Inhaltsplatzhalter 3"/>
          <p:cNvSpPr>
            <a:spLocks noGrp="1"/>
          </p:cNvSpPr>
          <p:nvPr>
            <p:ph sz="half" idx="2" hasCustomPrompt="1"/>
          </p:nvPr>
        </p:nvSpPr>
        <p:spPr>
          <a:xfrm>
            <a:off x="4644008" y="1083600"/>
            <a:ext cx="4175992" cy="55857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Textmasterformate durch Klicken bearbeiten</a:t>
            </a:r>
          </a:p>
          <a:p>
            <a:pPr lvl="1"/>
            <a:r>
              <a:rPr lang="en-US" noProof="0"/>
              <a:t>Zweite Ebene</a:t>
            </a:r>
          </a:p>
          <a:p>
            <a:pPr lvl="2"/>
            <a:r>
              <a:rPr lang="en-US" noProof="0"/>
              <a:t>Dritte Ebene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Titelmasterformat durch Klicken bearbeiten</a:t>
            </a:r>
          </a:p>
        </p:txBody>
      </p:sp>
      <p:sp>
        <p:nvSpPr>
          <p:cNvPr id="3" name="Inhaltsplatzhalter 2"/>
          <p:cNvSpPr>
            <a:spLocks noGrp="1"/>
          </p:cNvSpPr>
          <p:nvPr>
            <p:ph idx="1" hasCustomPrompt="1"/>
          </p:nvPr>
        </p:nvSpPr>
        <p:spPr/>
        <p:txBody>
          <a:bodyPr/>
          <a:lstStyle>
            <a:lvl2pPr marL="565150" indent="-201295">
              <a:spcBef>
                <a:spcPts val="600"/>
              </a:spcBef>
              <a:spcAft>
                <a:spcPts val="400"/>
              </a:spcAft>
              <a:buClr>
                <a:schemeClr val="accent6"/>
              </a:buClr>
              <a:buFont typeface="Wingdings" panose="05000000000000000000" pitchFamily="2" charset="2"/>
              <a:buChar char="§"/>
              <a:defRPr/>
            </a:lvl2pPr>
            <a:lvl3pPr marL="899795" indent="-201295">
              <a:spcBef>
                <a:spcPts val="600"/>
              </a:spcBef>
              <a:spcAft>
                <a:spcPts val="400"/>
              </a:spcAft>
              <a:defRPr/>
            </a:lvl3pPr>
          </a:lstStyle>
          <a:p>
            <a:pPr lvl="0"/>
            <a:r>
              <a:rPr lang="en-US" noProof="0"/>
              <a:t>Textmasterformate durch Klicken bearbeiten</a:t>
            </a:r>
          </a:p>
          <a:p>
            <a:pPr lvl="1"/>
            <a:r>
              <a:rPr lang="en-US" noProof="0"/>
              <a:t>Zweite Ebene</a:t>
            </a:r>
          </a:p>
          <a:p>
            <a:pPr lvl="2"/>
            <a:r>
              <a:rPr lang="en-US" noProof="0"/>
              <a:t>Dritte Ebene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Titelmasterformat durch Klicken bearbeiten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1" name="Rechteck 10"/>
          <p:cNvSpPr/>
          <p:nvPr userDrawn="1"/>
        </p:nvSpPr>
        <p:spPr>
          <a:xfrm>
            <a:off x="461194" y="2492896"/>
            <a:ext cx="8682806" cy="2376264"/>
          </a:xfrm>
          <a:prstGeom prst="rect">
            <a:avLst/>
          </a:prstGeom>
          <a:solidFill>
            <a:srgbClr val="BBC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7"/>
          <p:cNvSpPr/>
          <p:nvPr userDrawn="1"/>
        </p:nvSpPr>
        <p:spPr bwMode="auto">
          <a:xfrm>
            <a:off x="0" y="2492896"/>
            <a:ext cx="225425" cy="2376264"/>
          </a:xfrm>
          <a:prstGeom prst="rect">
            <a:avLst/>
          </a:prstGeom>
          <a:solidFill>
            <a:srgbClr val="00509B"/>
          </a:solidFill>
          <a:ln w="25400">
            <a:noFill/>
            <a:miter lim="800000"/>
          </a:ln>
        </p:spPr>
        <p:txBody>
          <a:bodyPr lIns="0" tIns="0" rIns="0" bIns="0"/>
          <a:lstStyle/>
          <a:p>
            <a:endParaRPr lang="en-US" noProof="0">
              <a:latin typeface="Calibri" panose="020F0502020204030204" pitchFamily="34" charset="0"/>
            </a:endParaRPr>
          </a:p>
        </p:txBody>
      </p:sp>
      <p:sp>
        <p:nvSpPr>
          <p:cNvPr id="2" name="Titel 1"/>
          <p:cNvSpPr>
            <a:spLocks noGrp="1"/>
          </p:cNvSpPr>
          <p:nvPr>
            <p:ph type="title"/>
          </p:nvPr>
        </p:nvSpPr>
        <p:spPr>
          <a:xfrm>
            <a:off x="936000" y="2708920"/>
            <a:ext cx="7772400" cy="1944216"/>
          </a:xfrm>
        </p:spPr>
        <p:txBody>
          <a:bodyPr anchor="ctr">
            <a:normAutofit/>
          </a:bodyPr>
          <a:lstStyle>
            <a:lvl1pPr algn="l">
              <a:defRPr sz="2700" b="0" cap="none" baseline="0">
                <a:solidFill>
                  <a:schemeClr val="tx1"/>
                </a:solidFill>
              </a:defRPr>
            </a:lvl1pPr>
          </a:lstStyle>
          <a:p>
            <a:r>
              <a:rPr lang="en-US" noProof="0"/>
              <a:t>Titelmasterformat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O:\allgemein\Vorlagen\Logo\ikg.logo.emf"/>
          <p:cNvPicPr>
            <a:picLocks noChangeAspect="1" noChangeArrowheads="1"/>
          </p:cNvPicPr>
          <p:nvPr userDrawn="1"/>
        </p:nvPicPr>
        <p:blipFill>
          <a:blip r:embed="rId5" cstate="print"/>
          <a:srcRect/>
          <a:stretch>
            <a:fillRect/>
          </a:stretch>
        </p:blipFill>
        <p:spPr bwMode="auto">
          <a:xfrm>
            <a:off x="395536" y="1524432"/>
            <a:ext cx="1030871" cy="792000"/>
          </a:xfrm>
          <a:prstGeom prst="rect">
            <a:avLst/>
          </a:prstGeom>
          <a:noFill/>
        </p:spPr>
      </p:pic>
      <p:pic>
        <p:nvPicPr>
          <p:cNvPr id="7" name="Picture 3" descr="O:\allgemein\Besprechung\2010\Freitagsrunde\ikgLayout\BANNER_IKG_118px_ohne_LUH.png"/>
          <p:cNvPicPr>
            <a:picLocks noChangeAspect="1" noChangeArrowheads="1"/>
          </p:cNvPicPr>
          <p:nvPr userDrawn="1"/>
        </p:nvPicPr>
        <p:blipFill>
          <a:blip r:embed="rId6" cstate="print"/>
          <a:srcRect r="12653"/>
          <a:stretch>
            <a:fillRect/>
          </a:stretch>
        </p:blipFill>
        <p:spPr bwMode="auto">
          <a:xfrm>
            <a:off x="1435719" y="1348932"/>
            <a:ext cx="7708281" cy="1143000"/>
          </a:xfrm>
          <a:prstGeom prst="rect">
            <a:avLst/>
          </a:prstGeom>
          <a:noFill/>
        </p:spPr>
      </p:pic>
      <p:sp>
        <p:nvSpPr>
          <p:cNvPr id="13" name="Rechteck 12"/>
          <p:cNvSpPr/>
          <p:nvPr userDrawn="1"/>
        </p:nvSpPr>
        <p:spPr>
          <a:xfrm>
            <a:off x="1435718" y="2132856"/>
            <a:ext cx="7708281" cy="36004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userDrawn="1"/>
        </p:nvSpPr>
        <p:spPr>
          <a:xfrm>
            <a:off x="0" y="2492896"/>
            <a:ext cx="9144000" cy="2376264"/>
          </a:xfrm>
          <a:prstGeom prst="rect">
            <a:avLst/>
          </a:prstGeom>
          <a:solidFill>
            <a:srgbClr val="BBC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userDrawn="1"/>
        </p:nvSpPr>
        <p:spPr>
          <a:xfrm>
            <a:off x="1979712" y="2166682"/>
            <a:ext cx="6732000" cy="292388"/>
          </a:xfrm>
          <a:prstGeom prst="rect">
            <a:avLst/>
          </a:prstGeom>
          <a:noFill/>
        </p:spPr>
        <p:txBody>
          <a:bodyPr wrap="square" rtlCol="0">
            <a:spAutoFit/>
          </a:bodyPr>
          <a:lstStyle/>
          <a:p>
            <a:pPr algn="l"/>
            <a:r>
              <a:rPr lang="en-US" sz="1300" noProof="0" dirty="0">
                <a:latin typeface="Verdana" panose="020B0604030504040204" pitchFamily="34" charset="0"/>
                <a:ea typeface="Verdana" panose="020B0604030504040204" pitchFamily="34" charset="0"/>
                <a:cs typeface="Verdana" panose="020B0604030504040204" pitchFamily="34" charset="0"/>
              </a:rPr>
              <a:t>Institute of Cartography and Geoinformatics</a:t>
            </a:r>
            <a:r>
              <a:rPr lang="de-DE" sz="1300" dirty="0">
                <a:latin typeface="Verdana" panose="020B0604030504040204" pitchFamily="34" charset="0"/>
                <a:ea typeface="Verdana" panose="020B0604030504040204" pitchFamily="34" charset="0"/>
                <a:cs typeface="Verdana" panose="020B0604030504040204" pitchFamily="34" charset="0"/>
              </a:rPr>
              <a:t> | Leibniz Universität Hannover</a:t>
            </a:r>
          </a:p>
        </p:txBody>
      </p:sp>
      <p:sp>
        <p:nvSpPr>
          <p:cNvPr id="2" name="Titelplatzhalter 1"/>
          <p:cNvSpPr>
            <a:spLocks noGrp="1"/>
          </p:cNvSpPr>
          <p:nvPr>
            <p:ph type="title"/>
          </p:nvPr>
        </p:nvSpPr>
        <p:spPr>
          <a:xfrm>
            <a:off x="1979712" y="2636912"/>
            <a:ext cx="6732000" cy="2088232"/>
          </a:xfrm>
          <a:prstGeom prst="rect">
            <a:avLst/>
          </a:prstGeom>
        </p:spPr>
        <p:txBody>
          <a:bodyPr vert="horz" lIns="91440" tIns="45720" rIns="91440" bIns="45720" rtlCol="0" anchor="ctr">
            <a:normAutofit/>
          </a:bodyPr>
          <a:lstStyle/>
          <a:p>
            <a:r>
              <a:rPr lang="en-US" noProof="0"/>
              <a:t>Titelmasterformat durch Klicken bearbeiten</a:t>
            </a:r>
          </a:p>
        </p:txBody>
      </p:sp>
      <p:pic>
        <p:nvPicPr>
          <p:cNvPr id="11" name="Picture 7" descr="O:\allgemein\Besprechung\2010\Freitagsrunde\ikgLayout\logo\luh\luh_logo_rgb_0_80_155.wmf"/>
          <p:cNvPicPr>
            <a:picLocks noChangeAspect="1" noChangeArrowheads="1"/>
          </p:cNvPicPr>
          <p:nvPr userDrawn="1"/>
        </p:nvPicPr>
        <p:blipFill>
          <a:blip r:embed="rId7" cstate="print"/>
          <a:srcRect/>
          <a:stretch>
            <a:fillRect/>
          </a:stretch>
        </p:blipFill>
        <p:spPr bwMode="auto">
          <a:xfrm>
            <a:off x="6691188" y="5421413"/>
            <a:ext cx="2020524" cy="5832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spcBef>
          <a:spcPct val="0"/>
        </a:spcBef>
        <a:buNone/>
        <a:defRPr sz="27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2" descr="O:\allgemein\Vorlagen\Logo\ikg.logo.emf"/>
          <p:cNvPicPr>
            <a:picLocks noChangeAspect="1" noChangeArrowheads="1"/>
          </p:cNvPicPr>
          <p:nvPr userDrawn="1"/>
        </p:nvPicPr>
        <p:blipFill>
          <a:blip r:embed="rId6" cstate="print"/>
          <a:srcRect/>
          <a:stretch>
            <a:fillRect/>
          </a:stretch>
        </p:blipFill>
        <p:spPr bwMode="auto">
          <a:xfrm>
            <a:off x="8532440" y="6413496"/>
            <a:ext cx="421720" cy="324000"/>
          </a:xfrm>
          <a:prstGeom prst="rect">
            <a:avLst/>
          </a:prstGeom>
          <a:noFill/>
        </p:spPr>
      </p:pic>
      <p:sp>
        <p:nvSpPr>
          <p:cNvPr id="2" name="Titelplatzhalter 1"/>
          <p:cNvSpPr>
            <a:spLocks noGrp="1"/>
          </p:cNvSpPr>
          <p:nvPr>
            <p:ph type="title"/>
          </p:nvPr>
        </p:nvSpPr>
        <p:spPr>
          <a:xfrm>
            <a:off x="353416" y="-61292"/>
            <a:ext cx="8467200" cy="936104"/>
          </a:xfrm>
          <a:prstGeom prst="rect">
            <a:avLst/>
          </a:prstGeom>
        </p:spPr>
        <p:txBody>
          <a:bodyPr vert="horz" lIns="91440" tIns="45720" rIns="91440" bIns="45720" rtlCol="0" anchor="b">
            <a:noAutofit/>
          </a:bodyPr>
          <a:lstStyle/>
          <a:p>
            <a:r>
              <a:rPr lang="en-US" noProof="0" dirty="0"/>
              <a:t>Background</a:t>
            </a:r>
          </a:p>
        </p:txBody>
      </p:sp>
      <p:sp>
        <p:nvSpPr>
          <p:cNvPr id="3" name="Textplatzhalter 2"/>
          <p:cNvSpPr>
            <a:spLocks noGrp="1"/>
          </p:cNvSpPr>
          <p:nvPr>
            <p:ph type="body" idx="1"/>
          </p:nvPr>
        </p:nvSpPr>
        <p:spPr>
          <a:xfrm>
            <a:off x="352800" y="1083600"/>
            <a:ext cx="8467200" cy="5585760"/>
          </a:xfrm>
          <a:prstGeom prst="rect">
            <a:avLst/>
          </a:prstGeom>
        </p:spPr>
        <p:txBody>
          <a:bodyPr vert="horz" lIns="91440" tIns="45720" rIns="91440" bIns="45720" rtlCol="0">
            <a:noAutofit/>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19" name="Textplatzhalter 2"/>
          <p:cNvSpPr txBox="1"/>
          <p:nvPr userDrawn="1"/>
        </p:nvSpPr>
        <p:spPr>
          <a:xfrm>
            <a:off x="5652120" y="6425059"/>
            <a:ext cx="2808312" cy="296416"/>
          </a:xfrm>
          <a:prstGeom prst="rect">
            <a:avLst/>
          </a:prstGeom>
        </p:spPr>
        <p:txBody>
          <a:bodyPr vert="horz" lIns="91440" tIns="45720" rIns="91440" bIns="45720" rtlCol="0">
            <a:normAutofit/>
          </a:bodyPr>
          <a:lstStyle/>
          <a:p>
            <a:pPr marL="230505" marR="0" lvl="0" indent="-230505" algn="r" defTabSz="914400" rtl="0" eaLnBrk="1" fontAlgn="auto" latinLnBrk="0" hangingPunct="1">
              <a:lnSpc>
                <a:spcPct val="100000"/>
              </a:lnSpc>
              <a:spcBef>
                <a:spcPts val="600"/>
              </a:spcBef>
              <a:spcAft>
                <a:spcPts val="400"/>
              </a:spcAft>
              <a:buClr>
                <a:srgbClr val="BBC7EB"/>
              </a:buClr>
              <a:buSzPct val="70000"/>
              <a:buFont typeface="Wingdings 3" panose="05040102010807070707" pitchFamily="18" charset="2"/>
              <a:buNone/>
              <a:defRPr/>
            </a:pPr>
            <a:r>
              <a:rPr kumimoji="0" lang="en-US" sz="1200" b="0" i="0" u="none" strike="noStrike" kern="1200" cap="none" spc="0" normalizeH="0" baseline="0" noProof="0" dirty="0">
                <a:ln>
                  <a:noFill/>
                </a:ln>
                <a:solidFill>
                  <a:schemeClr val="accent6"/>
                </a:solidFill>
                <a:effectLst/>
                <a:uLnTx/>
                <a:uFillTx/>
                <a:latin typeface="+mn-lt"/>
                <a:ea typeface="+mn-ea"/>
                <a:cs typeface="+mn-cs"/>
              </a:rPr>
              <a:t>Sun Jianqi | </a:t>
            </a:r>
            <a:fld id="{697D31C8-9C2D-4F23-B6EC-440DD7E4ACB6}" type="slidenum">
              <a:rPr kumimoji="0" lang="en-US" sz="1200" b="0" i="0" u="none" strike="noStrike" kern="1200" cap="none" spc="0" normalizeH="0" baseline="0" noProof="0" smtClean="0">
                <a:ln>
                  <a:noFill/>
                </a:ln>
                <a:solidFill>
                  <a:schemeClr val="accent6"/>
                </a:solidFill>
                <a:effectLst/>
                <a:uLnTx/>
                <a:uFillTx/>
                <a:latin typeface="+mn-lt"/>
                <a:ea typeface="+mn-ea"/>
                <a:cs typeface="+mn-cs"/>
              </a:rPr>
              <a:t>‹Nr.›</a:t>
            </a:fld>
            <a:endParaRPr kumimoji="0" lang="en-US" sz="1200" b="0" i="0" u="none" strike="noStrike" kern="1200" cap="none" spc="0" normalizeH="0" baseline="0" noProof="0" dirty="0">
              <a:ln>
                <a:noFill/>
              </a:ln>
              <a:solidFill>
                <a:schemeClr val="accent6"/>
              </a:solidFill>
              <a:effectLst/>
              <a:uLnTx/>
              <a:uFillTx/>
              <a:latin typeface="+mn-lt"/>
              <a:ea typeface="+mn-ea"/>
              <a:cs typeface="+mn-cs"/>
            </a:endParaRPr>
          </a:p>
        </p:txBody>
      </p:sp>
      <p:sp>
        <p:nvSpPr>
          <p:cNvPr id="8" name="Rectangle 1"/>
          <p:cNvSpPr/>
          <p:nvPr userDrawn="1"/>
        </p:nvSpPr>
        <p:spPr bwMode="auto">
          <a:xfrm>
            <a:off x="0" y="1082055"/>
            <a:ext cx="225425" cy="5775945"/>
          </a:xfrm>
          <a:prstGeom prst="rect">
            <a:avLst/>
          </a:prstGeom>
          <a:solidFill>
            <a:srgbClr val="BBC7EB"/>
          </a:solidFill>
          <a:ln w="25400">
            <a:noFill/>
            <a:miter lim="800000"/>
          </a:ln>
        </p:spPr>
        <p:txBody>
          <a:bodyPr lIns="0" tIns="0" rIns="0" bIns="0"/>
          <a:lstStyle/>
          <a:p>
            <a:endParaRPr lang="en-US" noProof="0">
              <a:latin typeface="Calibri" panose="020F0502020204030204" pitchFamily="34" charset="0"/>
            </a:endParaRPr>
          </a:p>
        </p:txBody>
      </p:sp>
      <p:sp>
        <p:nvSpPr>
          <p:cNvPr id="9" name="Rectangle 7"/>
          <p:cNvSpPr/>
          <p:nvPr userDrawn="1"/>
        </p:nvSpPr>
        <p:spPr bwMode="auto">
          <a:xfrm>
            <a:off x="0" y="0"/>
            <a:ext cx="225425" cy="847725"/>
          </a:xfrm>
          <a:prstGeom prst="rect">
            <a:avLst/>
          </a:prstGeom>
          <a:solidFill>
            <a:srgbClr val="00509B"/>
          </a:solidFill>
          <a:ln w="25400">
            <a:noFill/>
            <a:miter lim="800000"/>
          </a:ln>
        </p:spPr>
        <p:txBody>
          <a:bodyPr lIns="0" tIns="0" rIns="0" bIns="0"/>
          <a:lstStyle/>
          <a:p>
            <a:endParaRPr lang="en-US" noProof="0">
              <a:latin typeface="Calibri" panose="020F0502020204030204" pitchFamily="34" charset="0"/>
            </a:endParaRPr>
          </a:p>
        </p:txBody>
      </p:sp>
      <p:sp>
        <p:nvSpPr>
          <p:cNvPr id="18" name="Textplatzhalter 2"/>
          <p:cNvSpPr txBox="1"/>
          <p:nvPr userDrawn="1"/>
        </p:nvSpPr>
        <p:spPr>
          <a:xfrm>
            <a:off x="353060" y="6424930"/>
            <a:ext cx="6638290" cy="296545"/>
          </a:xfrm>
          <a:prstGeom prst="rect">
            <a:avLst/>
          </a:prstGeom>
        </p:spPr>
        <p:txBody>
          <a:bodyPr vert="horz" lIns="91440" tIns="45720" rIns="91440" bIns="45720" rtlCol="0">
            <a:normAutofit fontScale="92500" lnSpcReduction="10000"/>
          </a:bodyPr>
          <a:lstStyle/>
          <a:p>
            <a:pPr marL="230505" marR="0" lvl="0" indent="-230505" algn="l" defTabSz="914400" rtl="0" eaLnBrk="1" fontAlgn="auto" latinLnBrk="0" hangingPunct="1">
              <a:lnSpc>
                <a:spcPct val="100000"/>
              </a:lnSpc>
              <a:spcBef>
                <a:spcPts val="600"/>
              </a:spcBef>
              <a:spcAft>
                <a:spcPts val="400"/>
              </a:spcAft>
              <a:buClr>
                <a:srgbClr val="BBC7EB"/>
              </a:buClr>
              <a:buSzPct val="70000"/>
              <a:buFont typeface="Wingdings 3" panose="05040102010807070707" pitchFamily="18" charset="2"/>
              <a:buNone/>
              <a:defRPr/>
            </a:pPr>
            <a:r>
              <a:rPr lang="de-DE" sz="1200" dirty="0">
                <a:sym typeface="+mn-ea"/>
              </a:rPr>
              <a:t>W</a:t>
            </a:r>
            <a:r>
              <a:rPr lang="en-US" altLang="zh-CN" sz="1200" dirty="0" err="1">
                <a:sym typeface="+mn-ea"/>
              </a:rPr>
              <a:t>ater</a:t>
            </a:r>
            <a:r>
              <a:rPr lang="en-US" altLang="zh-CN" sz="1200" dirty="0">
                <a:sym typeface="+mn-ea"/>
              </a:rPr>
              <a:t> Level Estimation for Vehicles Submerged in Flood Water | Final presentation</a:t>
            </a:r>
            <a:endParaRPr lang="de-DE" sz="1200" dirty="0"/>
          </a:p>
          <a:p>
            <a:pPr marL="230505" marR="0" lvl="0" indent="-230505" algn="l" defTabSz="914400" rtl="0" eaLnBrk="1" fontAlgn="auto" latinLnBrk="0" hangingPunct="1">
              <a:lnSpc>
                <a:spcPct val="100000"/>
              </a:lnSpc>
              <a:spcBef>
                <a:spcPts val="600"/>
              </a:spcBef>
              <a:spcAft>
                <a:spcPts val="400"/>
              </a:spcAft>
              <a:buClr>
                <a:srgbClr val="BBC7EB"/>
              </a:buClr>
              <a:buSzPct val="70000"/>
              <a:buFont typeface="Wingdings 3" panose="05040102010807070707" pitchFamily="18" charset="2"/>
              <a:buNone/>
              <a:defRPr/>
            </a:pPr>
            <a:endParaRPr kumimoji="0" lang="en-US" sz="1200" b="0" i="0" u="none" strike="noStrike" kern="1200" cap="none" spc="0" normalizeH="0" baseline="0" noProof="0" dirty="0">
              <a:ln>
                <a:noFill/>
              </a:ln>
              <a:solidFill>
                <a:schemeClr val="accent6"/>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spcBef>
          <a:spcPct val="0"/>
        </a:spcBef>
        <a:buNone/>
        <a:defRPr sz="2700" kern="1200">
          <a:solidFill>
            <a:schemeClr val="accent1"/>
          </a:solidFill>
          <a:latin typeface="+mj-lt"/>
          <a:ea typeface="+mj-ea"/>
          <a:cs typeface="+mj-cs"/>
        </a:defRPr>
      </a:lvl1pPr>
    </p:titleStyle>
    <p:bodyStyle>
      <a:lvl1pPr marL="230505" indent="-230505" algn="l" defTabSz="914400" rtl="0" eaLnBrk="1" latinLnBrk="0" hangingPunct="1">
        <a:spcBef>
          <a:spcPts val="600"/>
        </a:spcBef>
        <a:spcAft>
          <a:spcPts val="400"/>
        </a:spcAft>
        <a:buClr>
          <a:srgbClr val="BBC7EB"/>
        </a:buClr>
        <a:buSzPct val="70000"/>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53416" y="332656"/>
            <a:ext cx="8467200" cy="504056"/>
          </a:xfrm>
          <a:prstGeom prst="rect">
            <a:avLst/>
          </a:prstGeom>
        </p:spPr>
        <p:txBody>
          <a:bodyPr vert="horz" lIns="91440" tIns="45720" rIns="91440" bIns="45720" rtlCol="0" anchor="ctr">
            <a:normAutofit/>
          </a:bodyPr>
          <a:lstStyle/>
          <a:p>
            <a:r>
              <a:rPr lang="en-US" noProof="0"/>
              <a:t>Titelmasterformat durch Klicken bearbeiten</a:t>
            </a:r>
          </a:p>
        </p:txBody>
      </p:sp>
      <p:sp>
        <p:nvSpPr>
          <p:cNvPr id="3" name="Textplatzhalter 2"/>
          <p:cNvSpPr>
            <a:spLocks noGrp="1"/>
          </p:cNvSpPr>
          <p:nvPr>
            <p:ph type="body" idx="1"/>
          </p:nvPr>
        </p:nvSpPr>
        <p:spPr>
          <a:xfrm>
            <a:off x="352800" y="1083600"/>
            <a:ext cx="8467200" cy="5585760"/>
          </a:xfrm>
          <a:prstGeom prst="rect">
            <a:avLst/>
          </a:prstGeom>
        </p:spPr>
        <p:txBody>
          <a:bodyPr vert="horz" lIns="91440" tIns="45720" rIns="91440" bIns="45720" rtlCol="0">
            <a:normAutofit/>
          </a:body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spcBef>
          <a:spcPct val="0"/>
        </a:spcBef>
        <a:buNone/>
        <a:defRPr sz="2700" kern="1200">
          <a:solidFill>
            <a:schemeClr val="accent1"/>
          </a:solidFill>
          <a:latin typeface="+mj-lt"/>
          <a:ea typeface="+mj-ea"/>
          <a:cs typeface="+mj-cs"/>
        </a:defRPr>
      </a:lvl1pPr>
    </p:titleStyle>
    <p:bodyStyle>
      <a:lvl1pPr marL="230505" indent="-230505" algn="l" defTabSz="914400" rtl="0" eaLnBrk="1" latinLnBrk="0" hangingPunct="1">
        <a:spcBef>
          <a:spcPts val="600"/>
        </a:spcBef>
        <a:spcAft>
          <a:spcPts val="400"/>
        </a:spcAft>
        <a:buClr>
          <a:srgbClr val="BBC7EB"/>
        </a:buClr>
        <a:buSzPct val="70000"/>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4.jpe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jpe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3.xml"/><Relationship Id="rId7" Type="http://schemas.openxmlformats.org/officeDocument/2006/relationships/image" Target="../media/image9.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3.xml"/><Relationship Id="rId10" Type="http://schemas.openxmlformats.org/officeDocument/2006/relationships/image" Target="../media/image12.png"/><Relationship Id="rId4" Type="http://schemas.openxmlformats.org/officeDocument/2006/relationships/slideLayout" Target="../slideLayouts/slideLayout5.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78.jpeg"/><Relationship Id="rId5" Type="http://schemas.openxmlformats.org/officeDocument/2006/relationships/image" Target="../media/image77.jpg"/><Relationship Id="rId4" Type="http://schemas.openxmlformats.org/officeDocument/2006/relationships/image" Target="../media/image76.jp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82.tmp"/></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87.jpeg"/><Relationship Id="rId4" Type="http://schemas.openxmlformats.org/officeDocument/2006/relationships/image" Target="../media/image86.jpe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W</a:t>
            </a:r>
            <a:r>
              <a:rPr lang="en-US" altLang="zh-CN" dirty="0" err="1"/>
              <a:t>ater</a:t>
            </a:r>
            <a:r>
              <a:rPr lang="en-US" altLang="zh-CN" dirty="0"/>
              <a:t> Level Estimation for Vehicles Submerged in Flood Water</a:t>
            </a:r>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Dataset used on </a:t>
            </a:r>
            <a:r>
              <a:rPr lang="en-US" altLang="zh-CN" sz="2400" b="1" dirty="0" err="1"/>
              <a:t>Keypoint</a:t>
            </a:r>
            <a:r>
              <a:rPr lang="en-US" altLang="zh-CN" sz="2400" b="1" dirty="0"/>
              <a:t> R-CNN</a:t>
            </a:r>
            <a:endParaRPr lang="zh-CN" altLang="en-US" dirty="0"/>
          </a:p>
        </p:txBody>
      </p:sp>
      <p:sp>
        <p:nvSpPr>
          <p:cNvPr id="4" name="矩形 3">
            <a:extLst>
              <a:ext uri="{FF2B5EF4-FFF2-40B4-BE49-F238E27FC236}">
                <a16:creationId xmlns:a16="http://schemas.microsoft.com/office/drawing/2014/main" id="{AD31825B-6C5E-4BC2-B914-43183AF6C853}"/>
              </a:ext>
            </a:extLst>
          </p:cNvPr>
          <p:cNvSpPr/>
          <p:nvPr/>
        </p:nvSpPr>
        <p:spPr>
          <a:xfrm>
            <a:off x="467544" y="5810428"/>
            <a:ext cx="4218584"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9679CFD1-C41D-4D82-AFE7-2CF09AB5D5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1052736"/>
            <a:ext cx="2831791" cy="1338147"/>
          </a:xfrm>
          <a:prstGeom prst="rect">
            <a:avLst/>
          </a:prstGeom>
        </p:spPr>
      </p:pic>
      <p:pic>
        <p:nvPicPr>
          <p:cNvPr id="9" name="图片 8">
            <a:extLst>
              <a:ext uri="{FF2B5EF4-FFF2-40B4-BE49-F238E27FC236}">
                <a16:creationId xmlns:a16="http://schemas.microsoft.com/office/drawing/2014/main" id="{E19DD17A-A893-4C0A-B338-EFC1383984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522" y="2492896"/>
            <a:ext cx="2831791" cy="1338329"/>
          </a:xfrm>
          <a:prstGeom prst="rect">
            <a:avLst/>
          </a:prstGeom>
        </p:spPr>
      </p:pic>
      <p:pic>
        <p:nvPicPr>
          <p:cNvPr id="16" name="图片 15">
            <a:extLst>
              <a:ext uri="{FF2B5EF4-FFF2-40B4-BE49-F238E27FC236}">
                <a16:creationId xmlns:a16="http://schemas.microsoft.com/office/drawing/2014/main" id="{8F9782DC-8B56-4FD7-975A-F4D61D7720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066" y="4909511"/>
            <a:ext cx="2827247" cy="1079595"/>
          </a:xfrm>
          <a:prstGeom prst="rect">
            <a:avLst/>
          </a:prstGeom>
        </p:spPr>
      </p:pic>
      <p:sp>
        <p:nvSpPr>
          <p:cNvPr id="17" name="文本框 16">
            <a:extLst>
              <a:ext uri="{FF2B5EF4-FFF2-40B4-BE49-F238E27FC236}">
                <a16:creationId xmlns:a16="http://schemas.microsoft.com/office/drawing/2014/main" id="{686C2839-9222-4936-8D7E-33639BE27718}"/>
              </a:ext>
            </a:extLst>
          </p:cNvPr>
          <p:cNvSpPr txBox="1"/>
          <p:nvPr/>
        </p:nvSpPr>
        <p:spPr>
          <a:xfrm>
            <a:off x="1475656" y="3831225"/>
            <a:ext cx="1584176" cy="707886"/>
          </a:xfrm>
          <a:prstGeom prst="rect">
            <a:avLst/>
          </a:prstGeom>
          <a:noFill/>
        </p:spPr>
        <p:txBody>
          <a:bodyPr wrap="square" rtlCol="0">
            <a:spAutoFit/>
          </a:bodyPr>
          <a:lstStyle/>
          <a:p>
            <a:r>
              <a:rPr lang="en-US" altLang="zh-CN" sz="4000" b="1" dirty="0"/>
              <a:t>…</a:t>
            </a:r>
            <a:endParaRPr lang="zh-CN" altLang="en-US" sz="4000" b="1" dirty="0"/>
          </a:p>
        </p:txBody>
      </p:sp>
      <p:sp>
        <p:nvSpPr>
          <p:cNvPr id="18" name="右大括号 17">
            <a:extLst>
              <a:ext uri="{FF2B5EF4-FFF2-40B4-BE49-F238E27FC236}">
                <a16:creationId xmlns:a16="http://schemas.microsoft.com/office/drawing/2014/main" id="{0E9984FE-F2B8-4EE5-99EB-2C589D7BE0CF}"/>
              </a:ext>
            </a:extLst>
          </p:cNvPr>
          <p:cNvSpPr/>
          <p:nvPr/>
        </p:nvSpPr>
        <p:spPr>
          <a:xfrm>
            <a:off x="4418407" y="1248896"/>
            <a:ext cx="815567" cy="4469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AB389F3-0C1C-4F4A-8343-20588566367F}"/>
              </a:ext>
            </a:extLst>
          </p:cNvPr>
          <p:cNvSpPr txBox="1"/>
          <p:nvPr/>
        </p:nvSpPr>
        <p:spPr>
          <a:xfrm>
            <a:off x="5233974" y="3379715"/>
            <a:ext cx="3910026" cy="369332"/>
          </a:xfrm>
          <a:prstGeom prst="rect">
            <a:avLst/>
          </a:prstGeom>
          <a:noFill/>
        </p:spPr>
        <p:txBody>
          <a:bodyPr wrap="square" rtlCol="0">
            <a:spAutoFit/>
          </a:bodyPr>
          <a:lstStyle/>
          <a:p>
            <a:r>
              <a:rPr lang="en-US" altLang="zh-CN" b="1" dirty="0"/>
              <a:t>79 different 3D car models</a:t>
            </a:r>
            <a:endParaRPr lang="zh-CN" altLang="en-US" b="1" dirty="0"/>
          </a:p>
        </p:txBody>
      </p:sp>
      <p:sp>
        <p:nvSpPr>
          <p:cNvPr id="20" name="文本框 19">
            <a:extLst>
              <a:ext uri="{FF2B5EF4-FFF2-40B4-BE49-F238E27FC236}">
                <a16:creationId xmlns:a16="http://schemas.microsoft.com/office/drawing/2014/main" id="{65D30B42-13D8-4A34-8039-8978FF5F7A40}"/>
              </a:ext>
            </a:extLst>
          </p:cNvPr>
          <p:cNvSpPr txBox="1"/>
          <p:nvPr/>
        </p:nvSpPr>
        <p:spPr>
          <a:xfrm>
            <a:off x="3260282" y="1673478"/>
            <a:ext cx="815567" cy="381870"/>
          </a:xfrm>
          <a:prstGeom prst="rect">
            <a:avLst/>
          </a:prstGeom>
          <a:noFill/>
        </p:spPr>
        <p:txBody>
          <a:bodyPr wrap="square" rtlCol="0">
            <a:spAutoFit/>
          </a:bodyPr>
          <a:lstStyle/>
          <a:p>
            <a:r>
              <a:rPr lang="en-US" altLang="zh-CN" b="1" dirty="0"/>
              <a:t>SUV</a:t>
            </a:r>
            <a:endParaRPr lang="zh-CN" altLang="en-US" b="1" dirty="0"/>
          </a:p>
        </p:txBody>
      </p:sp>
      <p:sp>
        <p:nvSpPr>
          <p:cNvPr id="21" name="文本框 20">
            <a:extLst>
              <a:ext uri="{FF2B5EF4-FFF2-40B4-BE49-F238E27FC236}">
                <a16:creationId xmlns:a16="http://schemas.microsoft.com/office/drawing/2014/main" id="{3E4EA1A6-E900-425B-8103-0C0615FD0729}"/>
              </a:ext>
            </a:extLst>
          </p:cNvPr>
          <p:cNvSpPr txBox="1"/>
          <p:nvPr/>
        </p:nvSpPr>
        <p:spPr>
          <a:xfrm>
            <a:off x="3283761" y="3010383"/>
            <a:ext cx="1584176" cy="369332"/>
          </a:xfrm>
          <a:prstGeom prst="rect">
            <a:avLst/>
          </a:prstGeom>
          <a:noFill/>
        </p:spPr>
        <p:txBody>
          <a:bodyPr wrap="square" rtlCol="0">
            <a:spAutoFit/>
          </a:bodyPr>
          <a:lstStyle/>
          <a:p>
            <a:r>
              <a:rPr lang="en-US" altLang="zh-CN" b="1" dirty="0"/>
              <a:t>Hatchback</a:t>
            </a:r>
            <a:endParaRPr lang="zh-CN" altLang="en-US" b="1" dirty="0"/>
          </a:p>
        </p:txBody>
      </p:sp>
      <p:sp>
        <p:nvSpPr>
          <p:cNvPr id="22" name="文本框 21">
            <a:extLst>
              <a:ext uri="{FF2B5EF4-FFF2-40B4-BE49-F238E27FC236}">
                <a16:creationId xmlns:a16="http://schemas.microsoft.com/office/drawing/2014/main" id="{D5F477E2-0B2B-4495-80C9-84180D7C5AD2}"/>
              </a:ext>
            </a:extLst>
          </p:cNvPr>
          <p:cNvSpPr txBox="1"/>
          <p:nvPr/>
        </p:nvSpPr>
        <p:spPr>
          <a:xfrm>
            <a:off x="3283761" y="5174252"/>
            <a:ext cx="1584176" cy="369332"/>
          </a:xfrm>
          <a:prstGeom prst="rect">
            <a:avLst/>
          </a:prstGeom>
          <a:noFill/>
        </p:spPr>
        <p:txBody>
          <a:bodyPr wrap="square" rtlCol="0">
            <a:spAutoFit/>
          </a:bodyPr>
          <a:lstStyle/>
          <a:p>
            <a:r>
              <a:rPr lang="en-US" altLang="zh-CN" b="1" dirty="0"/>
              <a:t>Sedan</a:t>
            </a:r>
            <a:endParaRPr lang="zh-CN" altLang="en-US" b="1" dirty="0"/>
          </a:p>
        </p:txBody>
      </p:sp>
      <p:graphicFrame>
        <p:nvGraphicFramePr>
          <p:cNvPr id="23" name="表格 23">
            <a:extLst>
              <a:ext uri="{FF2B5EF4-FFF2-40B4-BE49-F238E27FC236}">
                <a16:creationId xmlns:a16="http://schemas.microsoft.com/office/drawing/2014/main" id="{5F3FA586-4536-4CCF-AF2A-8DAF03585EDA}"/>
              </a:ext>
            </a:extLst>
          </p:cNvPr>
          <p:cNvGraphicFramePr>
            <a:graphicFrameLocks noGrp="1"/>
          </p:cNvGraphicFramePr>
          <p:nvPr>
            <p:extLst>
              <p:ext uri="{D42A27DB-BD31-4B8C-83A1-F6EECF244321}">
                <p14:modId xmlns:p14="http://schemas.microsoft.com/office/powerpoint/2010/main" val="4008976300"/>
              </p:ext>
            </p:extLst>
          </p:nvPr>
        </p:nvGraphicFramePr>
        <p:xfrm>
          <a:off x="4988762" y="1069231"/>
          <a:ext cx="3960440" cy="1463040"/>
        </p:xfrm>
        <a:graphic>
          <a:graphicData uri="http://schemas.openxmlformats.org/drawingml/2006/table">
            <a:tbl>
              <a:tblPr firstRow="1" bandRow="1">
                <a:tableStyleId>{5C22544A-7EE6-4342-B048-85BDC9FD1C3A}</a:tableStyleId>
              </a:tblPr>
              <a:tblGrid>
                <a:gridCol w="1980220">
                  <a:extLst>
                    <a:ext uri="{9D8B030D-6E8A-4147-A177-3AD203B41FA5}">
                      <a16:colId xmlns:a16="http://schemas.microsoft.com/office/drawing/2014/main" val="3307641202"/>
                    </a:ext>
                  </a:extLst>
                </a:gridCol>
                <a:gridCol w="1980220">
                  <a:extLst>
                    <a:ext uri="{9D8B030D-6E8A-4147-A177-3AD203B41FA5}">
                      <a16:colId xmlns:a16="http://schemas.microsoft.com/office/drawing/2014/main" val="2429639786"/>
                    </a:ext>
                  </a:extLst>
                </a:gridCol>
              </a:tblGrid>
              <a:tr h="353141">
                <a:tc>
                  <a:txBody>
                    <a:bodyPr/>
                    <a:lstStyle/>
                    <a:p>
                      <a:r>
                        <a:rPr lang="en-US" altLang="zh-CN" dirty="0"/>
                        <a:t>Category</a:t>
                      </a:r>
                      <a:endParaRPr lang="zh-CN" altLang="en-US" dirty="0"/>
                    </a:p>
                  </a:txBody>
                  <a:tcPr/>
                </a:tc>
                <a:tc>
                  <a:txBody>
                    <a:bodyPr/>
                    <a:lstStyle/>
                    <a:p>
                      <a:r>
                        <a:rPr lang="en-US" altLang="zh-CN" dirty="0"/>
                        <a:t>Number</a:t>
                      </a:r>
                      <a:endParaRPr lang="zh-CN" altLang="en-US" dirty="0"/>
                    </a:p>
                  </a:txBody>
                  <a:tcPr/>
                </a:tc>
                <a:extLst>
                  <a:ext uri="{0D108BD9-81ED-4DB2-BD59-A6C34878D82A}">
                    <a16:rowId xmlns:a16="http://schemas.microsoft.com/office/drawing/2014/main" val="854088472"/>
                  </a:ext>
                </a:extLst>
              </a:tr>
              <a:tr h="353141">
                <a:tc>
                  <a:txBody>
                    <a:bodyPr/>
                    <a:lstStyle/>
                    <a:p>
                      <a:r>
                        <a:rPr lang="en-US" altLang="zh-CN" dirty="0"/>
                        <a:t>SUV</a:t>
                      </a:r>
                      <a:endParaRPr lang="zh-CN" altLang="en-US" dirty="0"/>
                    </a:p>
                  </a:txBody>
                  <a:tcPr/>
                </a:tc>
                <a:tc>
                  <a:txBody>
                    <a:bodyPr/>
                    <a:lstStyle/>
                    <a:p>
                      <a:r>
                        <a:rPr lang="en-US" altLang="zh-CN" dirty="0"/>
                        <a:t>29</a:t>
                      </a:r>
                      <a:endParaRPr lang="zh-CN" altLang="en-US" dirty="0"/>
                    </a:p>
                  </a:txBody>
                  <a:tcPr/>
                </a:tc>
                <a:extLst>
                  <a:ext uri="{0D108BD9-81ED-4DB2-BD59-A6C34878D82A}">
                    <a16:rowId xmlns:a16="http://schemas.microsoft.com/office/drawing/2014/main" val="1839754892"/>
                  </a:ext>
                </a:extLst>
              </a:tr>
              <a:tr h="353141">
                <a:tc>
                  <a:txBody>
                    <a:bodyPr/>
                    <a:lstStyle/>
                    <a:p>
                      <a:r>
                        <a:rPr lang="en-US" altLang="zh-CN" dirty="0"/>
                        <a:t>Hatchback</a:t>
                      </a:r>
                      <a:endParaRPr lang="zh-CN" altLang="en-US" dirty="0"/>
                    </a:p>
                  </a:txBody>
                  <a:tcPr/>
                </a:tc>
                <a:tc>
                  <a:txBody>
                    <a:bodyPr/>
                    <a:lstStyle/>
                    <a:p>
                      <a:r>
                        <a:rPr lang="en-US" altLang="zh-CN" dirty="0"/>
                        <a:t>15</a:t>
                      </a:r>
                      <a:endParaRPr lang="zh-CN" altLang="en-US" dirty="0"/>
                    </a:p>
                  </a:txBody>
                  <a:tcPr/>
                </a:tc>
                <a:extLst>
                  <a:ext uri="{0D108BD9-81ED-4DB2-BD59-A6C34878D82A}">
                    <a16:rowId xmlns:a16="http://schemas.microsoft.com/office/drawing/2014/main" val="1289843725"/>
                  </a:ext>
                </a:extLst>
              </a:tr>
              <a:tr h="353141">
                <a:tc>
                  <a:txBody>
                    <a:bodyPr/>
                    <a:lstStyle/>
                    <a:p>
                      <a:r>
                        <a:rPr lang="en-US" altLang="zh-CN" dirty="0"/>
                        <a:t>Sedan</a:t>
                      </a:r>
                      <a:endParaRPr lang="zh-CN" altLang="en-US" dirty="0"/>
                    </a:p>
                  </a:txBody>
                  <a:tcPr/>
                </a:tc>
                <a:tc>
                  <a:txBody>
                    <a:bodyPr/>
                    <a:lstStyle/>
                    <a:p>
                      <a:r>
                        <a:rPr lang="en-US" altLang="zh-CN" dirty="0"/>
                        <a:t>35</a:t>
                      </a:r>
                      <a:endParaRPr lang="zh-CN" altLang="en-US" dirty="0"/>
                    </a:p>
                  </a:txBody>
                  <a:tcPr/>
                </a:tc>
                <a:extLst>
                  <a:ext uri="{0D108BD9-81ED-4DB2-BD59-A6C34878D82A}">
                    <a16:rowId xmlns:a16="http://schemas.microsoft.com/office/drawing/2014/main" val="319495691"/>
                  </a:ext>
                </a:extLst>
              </a:tr>
            </a:tbl>
          </a:graphicData>
        </a:graphic>
      </p:graphicFrame>
    </p:spTree>
    <p:extLst>
      <p:ext uri="{BB962C8B-B14F-4D97-AF65-F5344CB8AC3E}">
        <p14:creationId xmlns:p14="http://schemas.microsoft.com/office/powerpoint/2010/main" val="251423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3D model used on PnP</a:t>
            </a:r>
            <a:endParaRPr lang="zh-CN" altLang="en-US" dirty="0"/>
          </a:p>
        </p:txBody>
      </p:sp>
      <p:sp>
        <p:nvSpPr>
          <p:cNvPr id="4" name="矩形 3">
            <a:extLst>
              <a:ext uri="{FF2B5EF4-FFF2-40B4-BE49-F238E27FC236}">
                <a16:creationId xmlns:a16="http://schemas.microsoft.com/office/drawing/2014/main" id="{AD31825B-6C5E-4BC2-B914-43183AF6C853}"/>
              </a:ext>
            </a:extLst>
          </p:cNvPr>
          <p:cNvSpPr/>
          <p:nvPr/>
        </p:nvSpPr>
        <p:spPr>
          <a:xfrm>
            <a:off x="467544" y="5810428"/>
            <a:ext cx="4218584"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23618" t="17525" r="25587" b="15000"/>
          <a:stretch/>
        </p:blipFill>
        <p:spPr>
          <a:xfrm>
            <a:off x="3995936" y="2343676"/>
            <a:ext cx="5006099" cy="2592288"/>
          </a:xfrm>
          <a:prstGeom prst="rect">
            <a:avLst/>
          </a:prstGeom>
        </p:spPr>
      </p:pic>
      <p:pic>
        <p:nvPicPr>
          <p:cNvPr id="6" name="图片 5">
            <a:extLst>
              <a:ext uri="{FF2B5EF4-FFF2-40B4-BE49-F238E27FC236}">
                <a16:creationId xmlns:a16="http://schemas.microsoft.com/office/drawing/2014/main" id="{72E195FD-549E-4F0F-A35A-B70AB84E623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342" t="29000" r="27163" b="34600"/>
          <a:stretch/>
        </p:blipFill>
        <p:spPr>
          <a:xfrm>
            <a:off x="470744" y="4679776"/>
            <a:ext cx="3237160" cy="1581066"/>
          </a:xfrm>
          <a:prstGeom prst="rect">
            <a:avLst/>
          </a:prstGeom>
        </p:spPr>
      </p:pic>
      <p:pic>
        <p:nvPicPr>
          <p:cNvPr id="8" name="图片 7">
            <a:extLst>
              <a:ext uri="{FF2B5EF4-FFF2-40B4-BE49-F238E27FC236}">
                <a16:creationId xmlns:a16="http://schemas.microsoft.com/office/drawing/2014/main" id="{455FE71C-BB88-4C2F-B4C5-57D224780A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7400" t="31026" r="27951" b="36000"/>
          <a:stretch/>
        </p:blipFill>
        <p:spPr>
          <a:xfrm>
            <a:off x="470496" y="2791807"/>
            <a:ext cx="3237160" cy="1696026"/>
          </a:xfrm>
          <a:prstGeom prst="rect">
            <a:avLst/>
          </a:prstGeom>
        </p:spPr>
      </p:pic>
      <p:pic>
        <p:nvPicPr>
          <p:cNvPr id="10" name="图片 9">
            <a:extLst>
              <a:ext uri="{FF2B5EF4-FFF2-40B4-BE49-F238E27FC236}">
                <a16:creationId xmlns:a16="http://schemas.microsoft.com/office/drawing/2014/main" id="{6CDA302D-F058-4B7C-8447-C9D9836B26F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8425" t="27378" r="17713" b="33200"/>
          <a:stretch/>
        </p:blipFill>
        <p:spPr>
          <a:xfrm>
            <a:off x="467544" y="836712"/>
            <a:ext cx="3237160" cy="1758371"/>
          </a:xfrm>
          <a:prstGeom prst="rect">
            <a:avLst/>
          </a:prstGeom>
        </p:spPr>
      </p:pic>
      <p:sp>
        <p:nvSpPr>
          <p:cNvPr id="13" name="文本框 12">
            <a:extLst>
              <a:ext uri="{FF2B5EF4-FFF2-40B4-BE49-F238E27FC236}">
                <a16:creationId xmlns:a16="http://schemas.microsoft.com/office/drawing/2014/main" id="{32796269-ECF2-4D79-A063-2B2B18675210}"/>
              </a:ext>
            </a:extLst>
          </p:cNvPr>
          <p:cNvSpPr txBox="1"/>
          <p:nvPr/>
        </p:nvSpPr>
        <p:spPr>
          <a:xfrm>
            <a:off x="4269060" y="1583279"/>
            <a:ext cx="4536648" cy="646331"/>
          </a:xfrm>
          <a:prstGeom prst="rect">
            <a:avLst/>
          </a:prstGeom>
          <a:noFill/>
        </p:spPr>
        <p:txBody>
          <a:bodyPr wrap="square" rtlCol="0">
            <a:spAutoFit/>
          </a:bodyPr>
          <a:lstStyle/>
          <a:p>
            <a:r>
              <a:rPr lang="en-US" altLang="zh-CN" dirty="0"/>
              <a:t>Corresponding to the 66 </a:t>
            </a:r>
            <a:r>
              <a:rPr lang="en-US" altLang="zh-CN" dirty="0" err="1"/>
              <a:t>keypoints</a:t>
            </a:r>
            <a:r>
              <a:rPr lang="en-US" altLang="zh-CN" dirty="0"/>
              <a:t> of 2D labeling</a:t>
            </a:r>
            <a:endParaRPr lang="zh-CN" altLang="en-US" dirty="0"/>
          </a:p>
        </p:txBody>
      </p:sp>
    </p:spTree>
    <p:extLst>
      <p:ext uri="{BB962C8B-B14F-4D97-AF65-F5344CB8AC3E}">
        <p14:creationId xmlns:p14="http://schemas.microsoft.com/office/powerpoint/2010/main" val="342924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Car </a:t>
            </a:r>
            <a:r>
              <a:rPr lang="en-US" altLang="zh-CN" sz="2400" b="1" dirty="0" err="1"/>
              <a:t>keypoints</a:t>
            </a:r>
            <a:r>
              <a:rPr lang="en-US" altLang="zh-CN" sz="2400" b="1" dirty="0"/>
              <a:t> &amp; PnP</a:t>
            </a:r>
            <a:endParaRPr lang="zh-CN" altLang="en-US" dirty="0"/>
          </a:p>
        </p:txBody>
      </p:sp>
      <p:sp>
        <p:nvSpPr>
          <p:cNvPr id="6" name="矩形 5">
            <a:extLst>
              <a:ext uri="{FF2B5EF4-FFF2-40B4-BE49-F238E27FC236}">
                <a16:creationId xmlns:a16="http://schemas.microsoft.com/office/drawing/2014/main" id="{2A1AF439-9F2E-437D-B6B0-3901E8328876}"/>
              </a:ext>
            </a:extLst>
          </p:cNvPr>
          <p:cNvSpPr/>
          <p:nvPr/>
        </p:nvSpPr>
        <p:spPr>
          <a:xfrm>
            <a:off x="928169" y="1306324"/>
            <a:ext cx="244827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Points in 2D image</a:t>
            </a:r>
            <a:endParaRPr lang="zh-CN" altLang="en-US" dirty="0"/>
          </a:p>
        </p:txBody>
      </p:sp>
      <p:sp>
        <p:nvSpPr>
          <p:cNvPr id="8" name="矩形 7">
            <a:extLst>
              <a:ext uri="{FF2B5EF4-FFF2-40B4-BE49-F238E27FC236}">
                <a16:creationId xmlns:a16="http://schemas.microsoft.com/office/drawing/2014/main" id="{8AE1B1A1-58B4-44C8-A878-D7F5F17D4DDC}"/>
              </a:ext>
            </a:extLst>
          </p:cNvPr>
          <p:cNvSpPr/>
          <p:nvPr/>
        </p:nvSpPr>
        <p:spPr>
          <a:xfrm>
            <a:off x="942443" y="2219671"/>
            <a:ext cx="243921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Corresponding  3D points in the world </a:t>
            </a:r>
            <a:endParaRPr lang="zh-CN" altLang="en-US" dirty="0"/>
          </a:p>
        </p:txBody>
      </p:sp>
      <p:sp>
        <p:nvSpPr>
          <p:cNvPr id="7" name="箭头: 下 6">
            <a:extLst>
              <a:ext uri="{FF2B5EF4-FFF2-40B4-BE49-F238E27FC236}">
                <a16:creationId xmlns:a16="http://schemas.microsoft.com/office/drawing/2014/main" id="{7FDBD6B1-181E-43D5-8D0A-2EC1252C0669}"/>
              </a:ext>
            </a:extLst>
          </p:cNvPr>
          <p:cNvSpPr/>
          <p:nvPr/>
        </p:nvSpPr>
        <p:spPr>
          <a:xfrm rot="18094420">
            <a:off x="3703334" y="1442634"/>
            <a:ext cx="146124" cy="532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BE10654C-A99F-40CB-9A45-D28B4921F3F1}"/>
              </a:ext>
            </a:extLst>
          </p:cNvPr>
          <p:cNvSpPr/>
          <p:nvPr/>
        </p:nvSpPr>
        <p:spPr>
          <a:xfrm rot="14070093">
            <a:off x="3709233" y="2124786"/>
            <a:ext cx="146124" cy="532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73594CD-7DD4-4067-8853-4445EFE9C696}"/>
              </a:ext>
            </a:extLst>
          </p:cNvPr>
          <p:cNvSpPr/>
          <p:nvPr/>
        </p:nvSpPr>
        <p:spPr>
          <a:xfrm>
            <a:off x="4087461" y="1761617"/>
            <a:ext cx="864096" cy="52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PnP</a:t>
            </a:r>
            <a:endParaRPr lang="zh-CN" altLang="en-US" dirty="0"/>
          </a:p>
        </p:txBody>
      </p:sp>
      <p:sp>
        <p:nvSpPr>
          <p:cNvPr id="13" name="矩形 12">
            <a:extLst>
              <a:ext uri="{FF2B5EF4-FFF2-40B4-BE49-F238E27FC236}">
                <a16:creationId xmlns:a16="http://schemas.microsoft.com/office/drawing/2014/main" id="{F53FD305-0D74-4565-BAA2-A0032CA93340}"/>
              </a:ext>
            </a:extLst>
          </p:cNvPr>
          <p:cNvSpPr/>
          <p:nvPr/>
        </p:nvSpPr>
        <p:spPr>
          <a:xfrm>
            <a:off x="5822684" y="1761617"/>
            <a:ext cx="864097" cy="52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Pose </a:t>
            </a:r>
            <a:endParaRPr lang="zh-CN" altLang="en-US" dirty="0"/>
          </a:p>
        </p:txBody>
      </p:sp>
      <p:sp>
        <p:nvSpPr>
          <p:cNvPr id="14" name="箭头: 下 13">
            <a:extLst>
              <a:ext uri="{FF2B5EF4-FFF2-40B4-BE49-F238E27FC236}">
                <a16:creationId xmlns:a16="http://schemas.microsoft.com/office/drawing/2014/main" id="{C23BFF6F-FB0D-4364-A8AD-CC6B8A1CCB12}"/>
              </a:ext>
            </a:extLst>
          </p:cNvPr>
          <p:cNvSpPr/>
          <p:nvPr/>
        </p:nvSpPr>
        <p:spPr>
          <a:xfrm rot="16200000">
            <a:off x="5314059" y="1720908"/>
            <a:ext cx="146124" cy="532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8EF8B87-2EA7-4816-A448-8B63D01C8FC7}"/>
              </a:ext>
            </a:extLst>
          </p:cNvPr>
          <p:cNvSpPr txBox="1"/>
          <p:nvPr/>
        </p:nvSpPr>
        <p:spPr>
          <a:xfrm>
            <a:off x="818524" y="3229975"/>
            <a:ext cx="5184576" cy="369332"/>
          </a:xfrm>
          <a:prstGeom prst="rect">
            <a:avLst/>
          </a:prstGeom>
          <a:noFill/>
        </p:spPr>
        <p:txBody>
          <a:bodyPr wrap="square" rtlCol="0">
            <a:spAutoFit/>
          </a:bodyPr>
          <a:lstStyle/>
          <a:p>
            <a:r>
              <a:rPr lang="en-US" altLang="zh-CN" b="1" dirty="0"/>
              <a:t>PnP</a:t>
            </a:r>
            <a:r>
              <a:rPr lang="zh-CN" altLang="en-US" b="1" dirty="0"/>
              <a:t> </a:t>
            </a:r>
            <a:r>
              <a:rPr lang="en-US" altLang="zh-CN" b="1" dirty="0"/>
              <a:t>methods:</a:t>
            </a:r>
          </a:p>
        </p:txBody>
      </p:sp>
      <p:graphicFrame>
        <p:nvGraphicFramePr>
          <p:cNvPr id="4" name="表格 4">
            <a:extLst>
              <a:ext uri="{FF2B5EF4-FFF2-40B4-BE49-F238E27FC236}">
                <a16:creationId xmlns:a16="http://schemas.microsoft.com/office/drawing/2014/main" id="{CC2B726E-5C40-4A73-9C8A-17E9561EC180}"/>
              </a:ext>
            </a:extLst>
          </p:cNvPr>
          <p:cNvGraphicFramePr>
            <a:graphicFrameLocks noGrp="1"/>
          </p:cNvGraphicFramePr>
          <p:nvPr>
            <p:extLst>
              <p:ext uri="{D42A27DB-BD31-4B8C-83A1-F6EECF244321}">
                <p14:modId xmlns:p14="http://schemas.microsoft.com/office/powerpoint/2010/main" val="1412442600"/>
              </p:ext>
            </p:extLst>
          </p:nvPr>
        </p:nvGraphicFramePr>
        <p:xfrm>
          <a:off x="323528" y="3207490"/>
          <a:ext cx="8712968" cy="2971813"/>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1492072833"/>
                    </a:ext>
                  </a:extLst>
                </a:gridCol>
                <a:gridCol w="1368152">
                  <a:extLst>
                    <a:ext uri="{9D8B030D-6E8A-4147-A177-3AD203B41FA5}">
                      <a16:colId xmlns:a16="http://schemas.microsoft.com/office/drawing/2014/main" val="2572399098"/>
                    </a:ext>
                  </a:extLst>
                </a:gridCol>
                <a:gridCol w="2764870">
                  <a:extLst>
                    <a:ext uri="{9D8B030D-6E8A-4147-A177-3AD203B41FA5}">
                      <a16:colId xmlns:a16="http://schemas.microsoft.com/office/drawing/2014/main" val="4053102431"/>
                    </a:ext>
                  </a:extLst>
                </a:gridCol>
                <a:gridCol w="3283802">
                  <a:extLst>
                    <a:ext uri="{9D8B030D-6E8A-4147-A177-3AD203B41FA5}">
                      <a16:colId xmlns:a16="http://schemas.microsoft.com/office/drawing/2014/main" val="2097709550"/>
                    </a:ext>
                  </a:extLst>
                </a:gridCol>
              </a:tblGrid>
              <a:tr h="923911">
                <a:tc>
                  <a:txBody>
                    <a:bodyPr/>
                    <a:lstStyle/>
                    <a:p>
                      <a:r>
                        <a:rPr lang="en-US" altLang="zh-CN" dirty="0"/>
                        <a:t>Method</a:t>
                      </a:r>
                      <a:endParaRPr lang="zh-CN" altLang="en-US" dirty="0"/>
                    </a:p>
                  </a:txBody>
                  <a:tcPr/>
                </a:tc>
                <a:tc>
                  <a:txBody>
                    <a:bodyPr/>
                    <a:lstStyle/>
                    <a:p>
                      <a:r>
                        <a:rPr lang="en-US" altLang="zh-CN" dirty="0"/>
                        <a:t>N Points required</a:t>
                      </a:r>
                      <a:endParaRPr lang="zh-CN" altLang="en-US" dirty="0"/>
                    </a:p>
                  </a:txBody>
                  <a:tcPr/>
                </a:tc>
                <a:tc>
                  <a:txBody>
                    <a:bodyPr/>
                    <a:lstStyle/>
                    <a:p>
                      <a:r>
                        <a:rPr lang="en-US" altLang="zh-CN" dirty="0"/>
                        <a:t>Advantages</a:t>
                      </a:r>
                      <a:endParaRPr lang="zh-CN" altLang="en-US" dirty="0"/>
                    </a:p>
                  </a:txBody>
                  <a:tcPr/>
                </a:tc>
                <a:tc>
                  <a:txBody>
                    <a:bodyPr/>
                    <a:lstStyle/>
                    <a:p>
                      <a:r>
                        <a:rPr lang="en-US" altLang="zh-CN" dirty="0"/>
                        <a:t>Disadvantages</a:t>
                      </a:r>
                      <a:endParaRPr lang="zh-CN" altLang="en-US" dirty="0"/>
                    </a:p>
                  </a:txBody>
                  <a:tcPr/>
                </a:tc>
                <a:extLst>
                  <a:ext uri="{0D108BD9-81ED-4DB2-BD59-A6C34878D82A}">
                    <a16:rowId xmlns:a16="http://schemas.microsoft.com/office/drawing/2014/main" val="4274256884"/>
                  </a:ext>
                </a:extLst>
              </a:tr>
              <a:tr h="450110">
                <a:tc>
                  <a:txBody>
                    <a:bodyPr/>
                    <a:lstStyle/>
                    <a:p>
                      <a:r>
                        <a:rPr lang="en-US" altLang="zh-CN" sz="1600" dirty="0"/>
                        <a:t>DLT</a:t>
                      </a:r>
                      <a:endParaRPr lang="zh-CN" altLang="en-US" sz="1600" dirty="0"/>
                    </a:p>
                  </a:txBody>
                  <a:tcPr/>
                </a:tc>
                <a:tc>
                  <a:txBody>
                    <a:bodyPr/>
                    <a:lstStyle/>
                    <a:p>
                      <a:r>
                        <a:rPr lang="zh-CN" altLang="en-US" sz="1600" dirty="0"/>
                        <a:t>≥</a:t>
                      </a:r>
                      <a:r>
                        <a:rPr lang="en-US" altLang="zh-CN" sz="1600" dirty="0"/>
                        <a:t>6</a:t>
                      </a:r>
                      <a:endParaRPr lang="zh-CN" altLang="en-US" sz="1600" dirty="0"/>
                    </a:p>
                  </a:txBody>
                  <a:tcPr/>
                </a:tc>
                <a:tc>
                  <a:txBody>
                    <a:bodyPr/>
                    <a:lstStyle/>
                    <a:p>
                      <a:r>
                        <a:rPr lang="en-US" altLang="zh-CN" sz="1600" dirty="0"/>
                        <a:t>Camera intrinsic is not required</a:t>
                      </a:r>
                      <a:endParaRPr lang="zh-CN" altLang="en-US" sz="1600" dirty="0"/>
                    </a:p>
                  </a:txBody>
                  <a:tcPr/>
                </a:tc>
                <a:tc>
                  <a:txBody>
                    <a:bodyPr/>
                    <a:lstStyle/>
                    <a:p>
                      <a:r>
                        <a:rPr lang="en-US" altLang="zh-CN" sz="1600" dirty="0"/>
                        <a:t>Noise-free </a:t>
                      </a:r>
                      <a:r>
                        <a:rPr lang="en-US" altLang="zh-CN" sz="1600" dirty="0" err="1"/>
                        <a:t>keypoints</a:t>
                      </a:r>
                      <a:r>
                        <a:rPr lang="en-US" altLang="zh-CN" sz="1600" dirty="0"/>
                        <a:t> is required</a:t>
                      </a:r>
                      <a:endParaRPr lang="zh-CN" altLang="en-US" sz="1600" dirty="0"/>
                    </a:p>
                  </a:txBody>
                  <a:tcPr/>
                </a:tc>
                <a:extLst>
                  <a:ext uri="{0D108BD9-81ED-4DB2-BD59-A6C34878D82A}">
                    <a16:rowId xmlns:a16="http://schemas.microsoft.com/office/drawing/2014/main" val="869527391"/>
                  </a:ext>
                </a:extLst>
              </a:tr>
              <a:tr h="829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DLT + 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(Iterative)</a:t>
                      </a:r>
                    </a:p>
                  </a:txBody>
                  <a:tcPr/>
                </a:tc>
                <a:tc>
                  <a:txBody>
                    <a:bodyPr/>
                    <a:lstStyle/>
                    <a:p>
                      <a:r>
                        <a:rPr lang="zh-CN" altLang="en-US" sz="1600" dirty="0"/>
                        <a:t>≥</a:t>
                      </a:r>
                      <a:r>
                        <a:rPr lang="en-US" altLang="zh-CN" sz="1600" dirty="0"/>
                        <a:t>6</a:t>
                      </a:r>
                      <a:endParaRPr lang="zh-CN" altLang="en-US" sz="1600" dirty="0"/>
                    </a:p>
                  </a:txBody>
                  <a:tcPr/>
                </a:tc>
                <a:tc>
                  <a:txBody>
                    <a:bodyPr/>
                    <a:lstStyle/>
                    <a:p>
                      <a:r>
                        <a:rPr lang="en-US" altLang="zh-CN" sz="1600" dirty="0"/>
                        <a:t>Noise is allowed</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Camera intrinsic is required</a:t>
                      </a:r>
                      <a:endParaRPr lang="zh-CN" altLang="en-US" sz="1600" dirty="0"/>
                    </a:p>
                    <a:p>
                      <a:endParaRPr lang="zh-CN" altLang="en-US" sz="1600" dirty="0"/>
                    </a:p>
                  </a:txBody>
                  <a:tcPr/>
                </a:tc>
                <a:extLst>
                  <a:ext uri="{0D108BD9-81ED-4DB2-BD59-A6C34878D82A}">
                    <a16:rowId xmlns:a16="http://schemas.microsoft.com/office/drawing/2014/main" val="2060942005"/>
                  </a:ext>
                </a:extLst>
              </a:tr>
              <a:tr h="639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EPNP </a:t>
                      </a:r>
                    </a:p>
                  </a:txBody>
                  <a:tcPr/>
                </a:tc>
                <a:tc>
                  <a:txBody>
                    <a:bodyPr/>
                    <a:lstStyle/>
                    <a:p>
                      <a:r>
                        <a:rPr lang="zh-CN" altLang="en-US" sz="1600" dirty="0"/>
                        <a:t>≥</a:t>
                      </a:r>
                      <a:r>
                        <a:rPr lang="en-US" altLang="zh-CN" sz="1600" dirty="0"/>
                        <a:t>4</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Noise is allowed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Less </a:t>
                      </a:r>
                      <a:r>
                        <a:rPr lang="en-US" altLang="zh-CN" sz="1600" dirty="0" err="1"/>
                        <a:t>keypoints</a:t>
                      </a:r>
                      <a:r>
                        <a:rPr lang="en-US" altLang="zh-CN" sz="1600" dirty="0"/>
                        <a:t> are input</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Camera intrinsic is required</a:t>
                      </a:r>
                      <a:endParaRPr lang="zh-CN" altLang="en-US" sz="1600" dirty="0"/>
                    </a:p>
                  </a:txBody>
                  <a:tcPr/>
                </a:tc>
                <a:extLst>
                  <a:ext uri="{0D108BD9-81ED-4DB2-BD59-A6C34878D82A}">
                    <a16:rowId xmlns:a16="http://schemas.microsoft.com/office/drawing/2014/main" val="1581978772"/>
                  </a:ext>
                </a:extLst>
              </a:tr>
            </a:tbl>
          </a:graphicData>
        </a:graphic>
      </p:graphicFrame>
      <p:sp>
        <p:nvSpPr>
          <p:cNvPr id="5" name="文本框 4"/>
          <p:cNvSpPr txBox="1"/>
          <p:nvPr/>
        </p:nvSpPr>
        <p:spPr>
          <a:xfrm>
            <a:off x="1043608" y="909264"/>
            <a:ext cx="2592288" cy="369332"/>
          </a:xfrm>
          <a:prstGeom prst="rect">
            <a:avLst/>
          </a:prstGeom>
          <a:noFill/>
        </p:spPr>
        <p:txBody>
          <a:bodyPr wrap="square" rtlCol="0">
            <a:spAutoFit/>
          </a:bodyPr>
          <a:lstStyle/>
          <a:p>
            <a:r>
              <a:rPr lang="en-US" altLang="zh-CN" dirty="0" err="1"/>
              <a:t>Keypoint</a:t>
            </a:r>
            <a:r>
              <a:rPr lang="en-US" altLang="zh-CN" dirty="0"/>
              <a:t> R-CNN</a:t>
            </a:r>
            <a:endParaRPr lang="zh-CN" altLang="en-US" dirty="0"/>
          </a:p>
        </p:txBody>
      </p:sp>
      <p:sp>
        <p:nvSpPr>
          <p:cNvPr id="15" name="文本框 14"/>
          <p:cNvSpPr txBox="1"/>
          <p:nvPr/>
        </p:nvSpPr>
        <p:spPr>
          <a:xfrm>
            <a:off x="1043608" y="1838561"/>
            <a:ext cx="2592288" cy="369332"/>
          </a:xfrm>
          <a:prstGeom prst="rect">
            <a:avLst/>
          </a:prstGeom>
          <a:noFill/>
        </p:spPr>
        <p:txBody>
          <a:bodyPr wrap="square" rtlCol="0">
            <a:spAutoFit/>
          </a:bodyPr>
          <a:lstStyle/>
          <a:p>
            <a:r>
              <a:rPr lang="en-US" altLang="zh-CN" dirty="0"/>
              <a:t>Manual annotation</a:t>
            </a:r>
            <a:endParaRPr lang="zh-CN" altLang="en-US" dirty="0"/>
          </a:p>
        </p:txBody>
      </p:sp>
    </p:spTree>
    <p:extLst>
      <p:ext uri="{BB962C8B-B14F-4D97-AF65-F5344CB8AC3E}">
        <p14:creationId xmlns:p14="http://schemas.microsoft.com/office/powerpoint/2010/main" val="336467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PnP - DLT</a:t>
            </a:r>
            <a:endParaRPr lang="zh-CN" altLang="en-US" dirty="0"/>
          </a:p>
        </p:txBody>
      </p:sp>
      <p:pic>
        <p:nvPicPr>
          <p:cNvPr id="5" name="图片 4">
            <a:extLst>
              <a:ext uri="{FF2B5EF4-FFF2-40B4-BE49-F238E27FC236}">
                <a16:creationId xmlns:a16="http://schemas.microsoft.com/office/drawing/2014/main" id="{86463407-C630-4C61-9D0A-F45DC0431B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190" y="2564904"/>
            <a:ext cx="8283652" cy="3366851"/>
          </a:xfrm>
          <a:prstGeom prst="rect">
            <a:avLst/>
          </a:prstGeom>
        </p:spPr>
      </p:pic>
      <p:sp>
        <p:nvSpPr>
          <p:cNvPr id="15" name="文本框 14">
            <a:extLst>
              <a:ext uri="{FF2B5EF4-FFF2-40B4-BE49-F238E27FC236}">
                <a16:creationId xmlns:a16="http://schemas.microsoft.com/office/drawing/2014/main" id="{5D6B1FEC-2502-4E99-AAA1-FC1899E5C631}"/>
              </a:ext>
            </a:extLst>
          </p:cNvPr>
          <p:cNvSpPr txBox="1"/>
          <p:nvPr/>
        </p:nvSpPr>
        <p:spPr>
          <a:xfrm>
            <a:off x="445190" y="1119693"/>
            <a:ext cx="6681370"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The method of DLT </a:t>
            </a:r>
            <a:r>
              <a:rPr lang="zh-CN" altLang="en-US" sz="2000" dirty="0"/>
              <a:t>requires noise-free points</a:t>
            </a:r>
          </a:p>
        </p:txBody>
      </p:sp>
      <p:sp>
        <p:nvSpPr>
          <p:cNvPr id="3" name="文本框 2">
            <a:extLst>
              <a:ext uri="{FF2B5EF4-FFF2-40B4-BE49-F238E27FC236}">
                <a16:creationId xmlns:a16="http://schemas.microsoft.com/office/drawing/2014/main" id="{3C092421-EA26-4E67-9D93-D7C7A742D838}"/>
              </a:ext>
            </a:extLst>
          </p:cNvPr>
          <p:cNvSpPr txBox="1"/>
          <p:nvPr/>
        </p:nvSpPr>
        <p:spPr>
          <a:xfrm>
            <a:off x="445190" y="1884013"/>
            <a:ext cx="7128792" cy="369332"/>
          </a:xfrm>
          <a:prstGeom prst="rect">
            <a:avLst/>
          </a:prstGeom>
          <a:noFill/>
        </p:spPr>
        <p:txBody>
          <a:bodyPr wrap="square" rtlCol="0">
            <a:spAutoFit/>
          </a:bodyPr>
          <a:lstStyle/>
          <a:p>
            <a:r>
              <a:rPr lang="en-US" altLang="zh-CN" dirty="0"/>
              <a:t>Red points: the projection of the vertices of the 3D model </a:t>
            </a:r>
            <a:endParaRPr lang="zh-CN" altLang="en-US" dirty="0"/>
          </a:p>
        </p:txBody>
      </p:sp>
    </p:spTree>
    <p:extLst>
      <p:ext uri="{BB962C8B-B14F-4D97-AF65-F5344CB8AC3E}">
        <p14:creationId xmlns:p14="http://schemas.microsoft.com/office/powerpoint/2010/main" val="306091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PnP – ITERATIVE &amp; EPNP</a:t>
            </a:r>
            <a:endParaRPr lang="zh-CN" altLang="en-US" dirty="0"/>
          </a:p>
        </p:txBody>
      </p:sp>
      <p:sp>
        <p:nvSpPr>
          <p:cNvPr id="15" name="文本框 14">
            <a:extLst>
              <a:ext uri="{FF2B5EF4-FFF2-40B4-BE49-F238E27FC236}">
                <a16:creationId xmlns:a16="http://schemas.microsoft.com/office/drawing/2014/main" id="{5D6B1FEC-2502-4E99-AAA1-FC1899E5C631}"/>
              </a:ext>
            </a:extLst>
          </p:cNvPr>
          <p:cNvSpPr txBox="1"/>
          <p:nvPr/>
        </p:nvSpPr>
        <p:spPr>
          <a:xfrm>
            <a:off x="377201" y="2996952"/>
            <a:ext cx="6681370"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Fake camera intrinsic parameters are required</a:t>
            </a:r>
            <a:endParaRPr lang="zh-CN" altLang="en-US" sz="2000" dirty="0"/>
          </a:p>
        </p:txBody>
      </p:sp>
      <mc:AlternateContent xmlns:mc="http://schemas.openxmlformats.org/markup-compatibility/2006" xmlns:a14="http://schemas.microsoft.com/office/drawing/2010/main">
        <mc:Choice Requires="a14">
          <p:sp>
            <p:nvSpPr>
              <p:cNvPr id="3" name="文本框 2"/>
              <p:cNvSpPr txBox="1"/>
              <p:nvPr/>
            </p:nvSpPr>
            <p:spPr>
              <a:xfrm>
                <a:off x="759595" y="3826029"/>
                <a:ext cx="1872307"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𝑓</m:t>
                                    </m:r>
                                  </m:e>
                                  <m:sub>
                                    <m:r>
                                      <m:rPr>
                                        <m:brk m:alnAt="7"/>
                                      </m:rPr>
                                      <a:rPr lang="en-US" altLang="zh-CN" b="0" i="1" smtClean="0">
                                        <a:latin typeface="Cambria Math" panose="02040503050406030204" pitchFamily="18" charset="0"/>
                                      </a:rPr>
                                      <m:t>𝑥</m:t>
                                    </m:r>
                                  </m:sub>
                                </m:sSub>
                              </m:e>
                              <m:e>
                                <m:r>
                                  <a:rPr lang="en-US" altLang="zh-CN" b="0" i="1" smtClean="0">
                                    <a:latin typeface="Cambria Math" panose="02040503050406030204" pitchFamily="18" charset="0"/>
                                  </a:rPr>
                                  <m:t>0</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𝑥</m:t>
                                    </m:r>
                                  </m:sub>
                                </m:sSub>
                              </m:e>
                            </m:mr>
                            <m:mr>
                              <m:e>
                                <m:r>
                                  <a:rPr lang="en-US" altLang="zh-CN" b="0" i="1" smtClean="0">
                                    <a:latin typeface="Cambria Math" panose="02040503050406030204" pitchFamily="18" charset="0"/>
                                  </a:rPr>
                                  <m:t>0</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𝑦</m:t>
                                    </m:r>
                                  </m:sub>
                                </m:sSub>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759595" y="3826029"/>
                <a:ext cx="1872307" cy="880369"/>
              </a:xfrm>
              <a:prstGeom prst="rect">
                <a:avLst/>
              </a:prstGeom>
              <a:blipFill>
                <a:blip r:embed="rId3"/>
                <a:stretch>
                  <a:fillRect/>
                </a:stretch>
              </a:blipFill>
            </p:spPr>
            <p:txBody>
              <a:bodyPr/>
              <a:lstStyle/>
              <a:p>
                <a:r>
                  <a:rPr lang="zh-CN" altLang="en-US">
                    <a:noFill/>
                  </a:rPr>
                  <a:t> </a:t>
                </a:r>
              </a:p>
            </p:txBody>
          </p:sp>
        </mc:Fallback>
      </mc:AlternateContent>
      <p:sp>
        <p:nvSpPr>
          <p:cNvPr id="4" name="文本框 3"/>
          <p:cNvSpPr txBox="1"/>
          <p:nvPr/>
        </p:nvSpPr>
        <p:spPr>
          <a:xfrm>
            <a:off x="759594" y="5050165"/>
            <a:ext cx="8061022" cy="1200329"/>
          </a:xfrm>
          <a:prstGeom prst="rect">
            <a:avLst/>
          </a:prstGeom>
          <a:noFill/>
        </p:spPr>
        <p:txBody>
          <a:bodyPr wrap="square" rtlCol="0">
            <a:spAutoFit/>
          </a:bodyPr>
          <a:lstStyle/>
          <a:p>
            <a:r>
              <a:rPr lang="en-US" altLang="zh-CN" dirty="0"/>
              <a:t>K: Camera intrinsic</a:t>
            </a:r>
          </a:p>
          <a:p>
            <a:r>
              <a:rPr lang="en-US" altLang="zh-CN" dirty="0"/>
              <a:t>F: Focal length -&gt; the scale of the distance</a:t>
            </a:r>
          </a:p>
          <a:p>
            <a:r>
              <a:rPr lang="en-US" altLang="zh-CN" dirty="0"/>
              <a:t>C: Principal point -&gt; the offset between the image center and the projection center</a:t>
            </a:r>
            <a:endParaRPr lang="zh-CN" altLang="en-US" dirty="0"/>
          </a:p>
        </p:txBody>
      </p:sp>
      <p:sp>
        <p:nvSpPr>
          <p:cNvPr id="7" name="文本框 6">
            <a:extLst>
              <a:ext uri="{FF2B5EF4-FFF2-40B4-BE49-F238E27FC236}">
                <a16:creationId xmlns:a16="http://schemas.microsoft.com/office/drawing/2014/main" id="{5D6B1FEC-2502-4E99-AAA1-FC1899E5C631}"/>
              </a:ext>
            </a:extLst>
          </p:cNvPr>
          <p:cNvSpPr txBox="1"/>
          <p:nvPr/>
        </p:nvSpPr>
        <p:spPr>
          <a:xfrm>
            <a:off x="377200" y="1101198"/>
            <a:ext cx="8227247" cy="132343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Required:</a:t>
            </a:r>
          </a:p>
          <a:p>
            <a:pPr marL="800100" lvl="1" indent="-342900">
              <a:buFont typeface="Wingdings" panose="05000000000000000000" pitchFamily="2" charset="2"/>
              <a:buChar char="l"/>
            </a:pPr>
            <a:r>
              <a:rPr lang="en-US" altLang="zh-CN" sz="2000" dirty="0"/>
              <a:t>Camera intrinsic parameters (Fake)</a:t>
            </a:r>
          </a:p>
          <a:p>
            <a:pPr marL="800100" lvl="1" indent="-342900">
              <a:buFont typeface="Wingdings" panose="05000000000000000000" pitchFamily="2" charset="2"/>
              <a:buChar char="l"/>
            </a:pPr>
            <a:r>
              <a:rPr lang="en-US" altLang="zh-CN" sz="2000" dirty="0"/>
              <a:t>2D </a:t>
            </a:r>
            <a:r>
              <a:rPr lang="en-US" altLang="zh-CN" sz="2000" dirty="0" err="1"/>
              <a:t>keypoints</a:t>
            </a:r>
            <a:r>
              <a:rPr lang="en-US" altLang="zh-CN" sz="2000" dirty="0"/>
              <a:t> (Mask R-CNN)</a:t>
            </a:r>
          </a:p>
          <a:p>
            <a:pPr marL="800100" lvl="1" indent="-342900">
              <a:buFont typeface="Wingdings" panose="05000000000000000000" pitchFamily="2" charset="2"/>
              <a:buChar char="l"/>
            </a:pPr>
            <a:r>
              <a:rPr lang="en-US" altLang="zh-CN" sz="2000" dirty="0"/>
              <a:t>Corresponding 3D </a:t>
            </a:r>
            <a:r>
              <a:rPr lang="en-US" altLang="zh-CN" sz="2000" dirty="0" err="1"/>
              <a:t>keypoints</a:t>
            </a:r>
            <a:r>
              <a:rPr lang="en-US" altLang="zh-CN" sz="2000" dirty="0"/>
              <a:t> (Manual annotation)</a:t>
            </a:r>
          </a:p>
        </p:txBody>
      </p:sp>
    </p:spTree>
    <p:extLst>
      <p:ext uri="{BB962C8B-B14F-4D97-AF65-F5344CB8AC3E}">
        <p14:creationId xmlns:p14="http://schemas.microsoft.com/office/powerpoint/2010/main" val="1531460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Training of </a:t>
            </a:r>
            <a:r>
              <a:rPr lang="en-US" altLang="zh-CN" sz="2400" b="1" dirty="0" err="1"/>
              <a:t>Keypoint</a:t>
            </a:r>
            <a:r>
              <a:rPr lang="en-US" altLang="zh-CN" sz="2400" b="1" dirty="0"/>
              <a:t> R-CNN</a:t>
            </a:r>
            <a:endParaRPr lang="zh-CN" altLang="en-US" dirty="0"/>
          </a:p>
        </p:txBody>
      </p:sp>
      <p:sp>
        <p:nvSpPr>
          <p:cNvPr id="8" name="文本框 7">
            <a:extLst>
              <a:ext uri="{FF2B5EF4-FFF2-40B4-BE49-F238E27FC236}">
                <a16:creationId xmlns:a16="http://schemas.microsoft.com/office/drawing/2014/main" id="{6E90649C-72AD-4CCB-9769-A8924ACA513F}"/>
              </a:ext>
            </a:extLst>
          </p:cNvPr>
          <p:cNvSpPr txBox="1"/>
          <p:nvPr/>
        </p:nvSpPr>
        <p:spPr>
          <a:xfrm>
            <a:off x="353416" y="1020849"/>
            <a:ext cx="7848872"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dirty="0"/>
              <a:t>Training Strategies</a:t>
            </a:r>
          </a:p>
        </p:txBody>
      </p:sp>
      <p:sp>
        <p:nvSpPr>
          <p:cNvPr id="3" name="圆角矩形 2"/>
          <p:cNvSpPr/>
          <p:nvPr/>
        </p:nvSpPr>
        <p:spPr>
          <a:xfrm>
            <a:off x="4067944" y="2242918"/>
            <a:ext cx="2808312"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ApolloCar</a:t>
            </a:r>
            <a:r>
              <a:rPr lang="en-US" altLang="zh-CN" dirty="0"/>
              <a:t> 3D dataset, D1, T1</a:t>
            </a:r>
            <a:endParaRPr lang="zh-CN" altLang="en-US" dirty="0"/>
          </a:p>
        </p:txBody>
      </p:sp>
      <p:sp>
        <p:nvSpPr>
          <p:cNvPr id="9" name="圆角矩形 8"/>
          <p:cNvSpPr/>
          <p:nvPr/>
        </p:nvSpPr>
        <p:spPr>
          <a:xfrm>
            <a:off x="1695913" y="1584111"/>
            <a:ext cx="431201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 from </a:t>
            </a:r>
            <a:r>
              <a:rPr lang="en-US" altLang="zh-CN" dirty="0" err="1"/>
              <a:t>GSNet</a:t>
            </a:r>
            <a:r>
              <a:rPr lang="en-US" altLang="zh-CN" dirty="0"/>
              <a:t>, M1 </a:t>
            </a:r>
            <a:endParaRPr lang="zh-CN" altLang="en-US" dirty="0"/>
          </a:p>
        </p:txBody>
      </p:sp>
      <p:cxnSp>
        <p:nvCxnSpPr>
          <p:cNvPr id="6" name="直接箭头连接符 5"/>
          <p:cNvCxnSpPr>
            <a:cxnSpLocks/>
            <a:stCxn id="9" idx="2"/>
            <a:endCxn id="12" idx="0"/>
          </p:cNvCxnSpPr>
          <p:nvPr/>
        </p:nvCxnSpPr>
        <p:spPr>
          <a:xfrm>
            <a:off x="3851920" y="2088167"/>
            <a:ext cx="0" cy="788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1101847" y="2876764"/>
            <a:ext cx="550014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Retrained model with 3 output classes, M2</a:t>
            </a:r>
            <a:endParaRPr lang="zh-CN" altLang="en-US" dirty="0"/>
          </a:p>
        </p:txBody>
      </p:sp>
      <p:cxnSp>
        <p:nvCxnSpPr>
          <p:cNvPr id="16" name="直接箭头连接符 15"/>
          <p:cNvCxnSpPr/>
          <p:nvPr/>
        </p:nvCxnSpPr>
        <p:spPr>
          <a:xfrm>
            <a:off x="3851920" y="3429000"/>
            <a:ext cx="0" cy="83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4067944" y="3583751"/>
            <a:ext cx="2808312"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D1 after mean filtering, D2, T2</a:t>
            </a:r>
            <a:endParaRPr lang="zh-CN" altLang="en-US" dirty="0"/>
          </a:p>
        </p:txBody>
      </p:sp>
      <p:sp>
        <p:nvSpPr>
          <p:cNvPr id="18" name="圆角矩形 17"/>
          <p:cNvSpPr/>
          <p:nvPr/>
        </p:nvSpPr>
        <p:spPr>
          <a:xfrm>
            <a:off x="1127623" y="4280627"/>
            <a:ext cx="5500141"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Retrained model that can be applied at different resolutions, M3</a:t>
            </a:r>
            <a:endParaRPr lang="zh-CN" altLang="en-US" dirty="0"/>
          </a:p>
        </p:txBody>
      </p:sp>
      <p:sp>
        <p:nvSpPr>
          <p:cNvPr id="19" name="圆角矩形 18"/>
          <p:cNvSpPr/>
          <p:nvPr/>
        </p:nvSpPr>
        <p:spPr>
          <a:xfrm>
            <a:off x="4067944" y="4977503"/>
            <a:ext cx="2808312"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D2 for simulated flooding, D3, T3</a:t>
            </a:r>
            <a:endParaRPr lang="zh-CN" altLang="en-US" dirty="0"/>
          </a:p>
        </p:txBody>
      </p:sp>
      <p:cxnSp>
        <p:nvCxnSpPr>
          <p:cNvPr id="20" name="直接箭头连接符 19"/>
          <p:cNvCxnSpPr/>
          <p:nvPr/>
        </p:nvCxnSpPr>
        <p:spPr>
          <a:xfrm>
            <a:off x="3851920" y="4784683"/>
            <a:ext cx="0" cy="83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1132191" y="5621460"/>
            <a:ext cx="5500137"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Retrained model that can be applied at flood scenario, M4</a:t>
            </a:r>
            <a:endParaRPr lang="zh-CN" altLang="en-US" dirty="0"/>
          </a:p>
        </p:txBody>
      </p:sp>
    </p:spTree>
    <p:extLst>
      <p:ext uri="{BB962C8B-B14F-4D97-AF65-F5344CB8AC3E}">
        <p14:creationId xmlns:p14="http://schemas.microsoft.com/office/powerpoint/2010/main" val="370474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Training of </a:t>
            </a:r>
            <a:r>
              <a:rPr lang="en-US" altLang="zh-CN" sz="2400" b="1" dirty="0" err="1"/>
              <a:t>Keypoint</a:t>
            </a:r>
            <a:r>
              <a:rPr lang="en-US" altLang="zh-CN" sz="2400" b="1" dirty="0"/>
              <a:t> R-CNN</a:t>
            </a:r>
            <a:endParaRPr lang="zh-CN" altLang="en-US" dirty="0"/>
          </a:p>
        </p:txBody>
      </p:sp>
      <p:pic>
        <p:nvPicPr>
          <p:cNvPr id="8" name="图片 7">
            <a:extLst>
              <a:ext uri="{FF2B5EF4-FFF2-40B4-BE49-F238E27FC236}">
                <a16:creationId xmlns:a16="http://schemas.microsoft.com/office/drawing/2014/main" id="{6EDFCD57-20A6-4FD3-BCAB-68343D1FF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36" y="1052736"/>
            <a:ext cx="8107759" cy="2000616"/>
          </a:xfrm>
          <a:prstGeom prst="rect">
            <a:avLst/>
          </a:prstGeom>
        </p:spPr>
      </p:pic>
      <p:pic>
        <p:nvPicPr>
          <p:cNvPr id="11" name="图片 10">
            <a:extLst>
              <a:ext uri="{FF2B5EF4-FFF2-40B4-BE49-F238E27FC236}">
                <a16:creationId xmlns:a16="http://schemas.microsoft.com/office/drawing/2014/main" id="{F1FFBACA-455B-4255-9105-88BE23C6A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3231277"/>
            <a:ext cx="7087214" cy="315005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2DB0018-0EF6-4F8B-9E0A-358A08EF2AB4}"/>
                  </a:ext>
                </a:extLst>
              </p:cNvPr>
              <p:cNvSpPr txBox="1"/>
              <p:nvPr/>
            </p:nvSpPr>
            <p:spPr>
              <a:xfrm>
                <a:off x="302724" y="5777036"/>
                <a:ext cx="3678824" cy="6155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𝐴𝑐𝑐𝑢𝑟𝑎𝑐</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𝑐𝑙𝑠</m:t>
                          </m:r>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𝑖𝑠</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𝑛𝑒𝑎𝑟</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𝑡𝑜</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𝐴𝑐𝑐𝑢𝑟𝑎𝑐</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b="0" i="1" smtClean="0">
                              <a:latin typeface="Cambria Math" panose="02040503050406030204" pitchFamily="18" charset="0"/>
                            </a:rPr>
                            <m:t>𝑐𝑙𝑠</m:t>
                          </m:r>
                          <m:r>
                            <a:rPr lang="en-US" altLang="zh-CN" sz="1600" b="0" i="1" smtClean="0">
                              <a:latin typeface="Cambria Math" panose="02040503050406030204" pitchFamily="18" charset="0"/>
                            </a:rPr>
                            <m:t>79</m:t>
                          </m:r>
                        </m:sub>
                      </m:sSub>
                    </m:oMath>
                  </m:oMathPara>
                </a14:m>
                <a:endParaRPr lang="en-US" altLang="zh-CN" sz="1600" b="0" dirty="0"/>
              </a:p>
              <a:p>
                <a:endParaRPr lang="en-US" altLang="zh-CN" b="0" dirty="0"/>
              </a:p>
            </p:txBody>
          </p:sp>
        </mc:Choice>
        <mc:Fallback xmlns="">
          <p:sp>
            <p:nvSpPr>
              <p:cNvPr id="6" name="文本框 5">
                <a:extLst>
                  <a:ext uri="{FF2B5EF4-FFF2-40B4-BE49-F238E27FC236}">
                    <a16:creationId xmlns:a16="http://schemas.microsoft.com/office/drawing/2014/main" id="{92DB0018-0EF6-4F8B-9E0A-358A08EF2AB4}"/>
                  </a:ext>
                </a:extLst>
              </p:cNvPr>
              <p:cNvSpPr txBox="1">
                <a:spLocks noRot="1" noChangeAspect="1" noMove="1" noResize="1" noEditPoints="1" noAdjustHandles="1" noChangeArrowheads="1" noChangeShapeType="1" noTextEdit="1"/>
              </p:cNvSpPr>
              <p:nvPr/>
            </p:nvSpPr>
            <p:spPr>
              <a:xfrm>
                <a:off x="302724" y="5777036"/>
                <a:ext cx="3678824" cy="615553"/>
              </a:xfrm>
              <a:prstGeom prst="rect">
                <a:avLst/>
              </a:prstGeom>
              <a:blipFill>
                <a:blip r:embed="rId5"/>
                <a:stretch>
                  <a:fillRect/>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38461F68-D0A7-4A8E-BC93-025467D70384}"/>
              </a:ext>
            </a:extLst>
          </p:cNvPr>
          <p:cNvCxnSpPr>
            <a:cxnSpLocks/>
          </p:cNvCxnSpPr>
          <p:nvPr/>
        </p:nvCxnSpPr>
        <p:spPr>
          <a:xfrm flipH="1">
            <a:off x="1907704" y="5599111"/>
            <a:ext cx="432048" cy="177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7A5F928E-A7DD-4AB3-A653-99FFE7C4EDF2}"/>
              </a:ext>
            </a:extLst>
          </p:cNvPr>
          <p:cNvSpPr/>
          <p:nvPr/>
        </p:nvSpPr>
        <p:spPr>
          <a:xfrm>
            <a:off x="653138" y="5805264"/>
            <a:ext cx="341480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20C85B74-0E22-47B1-82A1-A54B79DEFD84}"/>
              </a:ext>
            </a:extLst>
          </p:cNvPr>
          <p:cNvCxnSpPr/>
          <p:nvPr/>
        </p:nvCxnSpPr>
        <p:spPr>
          <a:xfrm>
            <a:off x="6372200" y="2924944"/>
            <a:ext cx="0" cy="2545759"/>
          </a:xfrm>
          <a:prstGeom prst="line">
            <a:avLst/>
          </a:prstGeom>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Training of </a:t>
            </a:r>
            <a:r>
              <a:rPr lang="en-US" altLang="zh-CN" sz="2400" b="1" dirty="0" err="1"/>
              <a:t>Keypoint</a:t>
            </a:r>
            <a:r>
              <a:rPr lang="en-US" altLang="zh-CN" sz="2400" b="1" dirty="0"/>
              <a:t> R-CNN</a:t>
            </a:r>
            <a:endParaRPr lang="zh-CN" altLang="en-US" dirty="0"/>
          </a:p>
        </p:txBody>
      </p:sp>
      <p:sp>
        <p:nvSpPr>
          <p:cNvPr id="8" name="文本框 7">
            <a:extLst>
              <a:ext uri="{FF2B5EF4-FFF2-40B4-BE49-F238E27FC236}">
                <a16:creationId xmlns:a16="http://schemas.microsoft.com/office/drawing/2014/main" id="{6E90649C-72AD-4CCB-9769-A8924ACA513F}"/>
              </a:ext>
            </a:extLst>
          </p:cNvPr>
          <p:cNvSpPr txBox="1"/>
          <p:nvPr/>
        </p:nvSpPr>
        <p:spPr>
          <a:xfrm>
            <a:off x="353416" y="1020849"/>
            <a:ext cx="7848872"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dirty="0"/>
              <a:t>Training Strategies</a:t>
            </a:r>
          </a:p>
        </p:txBody>
      </p:sp>
      <p:sp>
        <p:nvSpPr>
          <p:cNvPr id="3" name="圆角矩形 2"/>
          <p:cNvSpPr/>
          <p:nvPr/>
        </p:nvSpPr>
        <p:spPr>
          <a:xfrm>
            <a:off x="4067944" y="2242918"/>
            <a:ext cx="2808312"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ApolloCar</a:t>
            </a:r>
            <a:r>
              <a:rPr lang="en-US" altLang="zh-CN" dirty="0"/>
              <a:t> 3D dataset, D1, T1</a:t>
            </a:r>
            <a:endParaRPr lang="zh-CN" altLang="en-US" dirty="0"/>
          </a:p>
        </p:txBody>
      </p:sp>
      <p:sp>
        <p:nvSpPr>
          <p:cNvPr id="9" name="圆角矩形 8"/>
          <p:cNvSpPr/>
          <p:nvPr/>
        </p:nvSpPr>
        <p:spPr>
          <a:xfrm>
            <a:off x="1695913" y="1584111"/>
            <a:ext cx="431201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 from </a:t>
            </a:r>
            <a:r>
              <a:rPr lang="en-US" altLang="zh-CN" dirty="0" err="1"/>
              <a:t>GSNet</a:t>
            </a:r>
            <a:r>
              <a:rPr lang="en-US" altLang="zh-CN" dirty="0"/>
              <a:t>, M1 </a:t>
            </a:r>
            <a:endParaRPr lang="zh-CN" altLang="en-US" dirty="0"/>
          </a:p>
        </p:txBody>
      </p:sp>
      <p:cxnSp>
        <p:nvCxnSpPr>
          <p:cNvPr id="6" name="直接箭头连接符 5"/>
          <p:cNvCxnSpPr>
            <a:cxnSpLocks/>
            <a:stCxn id="9" idx="2"/>
            <a:endCxn id="12" idx="0"/>
          </p:cNvCxnSpPr>
          <p:nvPr/>
        </p:nvCxnSpPr>
        <p:spPr>
          <a:xfrm>
            <a:off x="3851920" y="2088167"/>
            <a:ext cx="0" cy="788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1101847" y="2876764"/>
            <a:ext cx="550014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Retrained model with 3 output classes, M2</a:t>
            </a:r>
            <a:endParaRPr lang="zh-CN" altLang="en-US" dirty="0"/>
          </a:p>
        </p:txBody>
      </p:sp>
      <p:cxnSp>
        <p:nvCxnSpPr>
          <p:cNvPr id="16" name="直接箭头连接符 15"/>
          <p:cNvCxnSpPr/>
          <p:nvPr/>
        </p:nvCxnSpPr>
        <p:spPr>
          <a:xfrm>
            <a:off x="3851920" y="3429000"/>
            <a:ext cx="0" cy="83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4067944" y="3583751"/>
            <a:ext cx="2808312"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D1 after mean filtering, D2, T2</a:t>
            </a:r>
            <a:endParaRPr lang="zh-CN" altLang="en-US" dirty="0"/>
          </a:p>
        </p:txBody>
      </p:sp>
      <p:sp>
        <p:nvSpPr>
          <p:cNvPr id="18" name="圆角矩形 17"/>
          <p:cNvSpPr/>
          <p:nvPr/>
        </p:nvSpPr>
        <p:spPr>
          <a:xfrm>
            <a:off x="1127623" y="4280627"/>
            <a:ext cx="5500141"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Retrained model that can be applied at different resolutions, M3</a:t>
            </a:r>
            <a:endParaRPr lang="zh-CN" altLang="en-US" dirty="0"/>
          </a:p>
        </p:txBody>
      </p:sp>
      <p:sp>
        <p:nvSpPr>
          <p:cNvPr id="19" name="圆角矩形 18"/>
          <p:cNvSpPr/>
          <p:nvPr/>
        </p:nvSpPr>
        <p:spPr>
          <a:xfrm>
            <a:off x="4067944" y="4977503"/>
            <a:ext cx="2808312"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D2 for simulated flooding, D3, T3</a:t>
            </a:r>
            <a:endParaRPr lang="zh-CN" altLang="en-US" dirty="0"/>
          </a:p>
        </p:txBody>
      </p:sp>
      <p:cxnSp>
        <p:nvCxnSpPr>
          <p:cNvPr id="20" name="直接箭头连接符 19"/>
          <p:cNvCxnSpPr/>
          <p:nvPr/>
        </p:nvCxnSpPr>
        <p:spPr>
          <a:xfrm>
            <a:off x="3851920" y="4784683"/>
            <a:ext cx="0" cy="83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1132191" y="5621460"/>
            <a:ext cx="5500137"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Retrained model that can be applied at flood scenario, M4</a:t>
            </a:r>
            <a:endParaRPr lang="zh-CN" altLang="en-US" dirty="0"/>
          </a:p>
        </p:txBody>
      </p:sp>
    </p:spTree>
    <p:extLst>
      <p:ext uri="{BB962C8B-B14F-4D97-AF65-F5344CB8AC3E}">
        <p14:creationId xmlns:p14="http://schemas.microsoft.com/office/powerpoint/2010/main" val="50449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Training of </a:t>
            </a:r>
            <a:r>
              <a:rPr lang="en-US" altLang="zh-CN" sz="2400" b="1" dirty="0" err="1"/>
              <a:t>Keypoint</a:t>
            </a:r>
            <a:r>
              <a:rPr lang="en-US" altLang="zh-CN" sz="2400" b="1" dirty="0"/>
              <a:t> R-CNN</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416" y="2204864"/>
            <a:ext cx="4255534" cy="3407948"/>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7608" y="2183812"/>
            <a:ext cx="4281822" cy="3429000"/>
          </a:xfrm>
          <a:prstGeom prst="rect">
            <a:avLst/>
          </a:prstGeom>
        </p:spPr>
      </p:pic>
      <p:sp>
        <p:nvSpPr>
          <p:cNvPr id="14" name="文本框 13"/>
          <p:cNvSpPr txBox="1"/>
          <p:nvPr/>
        </p:nvSpPr>
        <p:spPr>
          <a:xfrm>
            <a:off x="5689070" y="1772816"/>
            <a:ext cx="2448272" cy="369332"/>
          </a:xfrm>
          <a:prstGeom prst="rect">
            <a:avLst/>
          </a:prstGeom>
          <a:noFill/>
        </p:spPr>
        <p:txBody>
          <a:bodyPr wrap="square" rtlCol="0">
            <a:spAutoFit/>
          </a:bodyPr>
          <a:lstStyle/>
          <a:p>
            <a:r>
              <a:rPr lang="en-US" altLang="zh-CN" dirty="0"/>
              <a:t>After mean filtering </a:t>
            </a:r>
          </a:p>
        </p:txBody>
      </p:sp>
      <p:sp>
        <p:nvSpPr>
          <p:cNvPr id="15" name="文本框 14"/>
          <p:cNvSpPr txBox="1"/>
          <p:nvPr/>
        </p:nvSpPr>
        <p:spPr>
          <a:xfrm>
            <a:off x="1008694" y="1772816"/>
            <a:ext cx="2664152" cy="369332"/>
          </a:xfrm>
          <a:prstGeom prst="rect">
            <a:avLst/>
          </a:prstGeom>
          <a:noFill/>
        </p:spPr>
        <p:txBody>
          <a:bodyPr wrap="square" rtlCol="0">
            <a:spAutoFit/>
          </a:bodyPr>
          <a:lstStyle/>
          <a:p>
            <a:r>
              <a:rPr lang="en-US" altLang="zh-CN" dirty="0"/>
              <a:t>Before mean filtering </a:t>
            </a:r>
          </a:p>
        </p:txBody>
      </p:sp>
      <p:sp>
        <p:nvSpPr>
          <p:cNvPr id="8" name="文本框 7">
            <a:extLst>
              <a:ext uri="{FF2B5EF4-FFF2-40B4-BE49-F238E27FC236}">
                <a16:creationId xmlns:a16="http://schemas.microsoft.com/office/drawing/2014/main" id="{6E90649C-72AD-4CCB-9769-A8924ACA513F}"/>
              </a:ext>
            </a:extLst>
          </p:cNvPr>
          <p:cNvSpPr txBox="1"/>
          <p:nvPr/>
        </p:nvSpPr>
        <p:spPr>
          <a:xfrm>
            <a:off x="353416" y="1020849"/>
            <a:ext cx="7848872" cy="400110"/>
          </a:xfrm>
          <a:prstGeom prst="rect">
            <a:avLst/>
          </a:prstGeom>
          <a:noFill/>
        </p:spPr>
        <p:txBody>
          <a:bodyPr wrap="square" rtlCol="0">
            <a:spAutoFit/>
          </a:bodyPr>
          <a:lstStyle/>
          <a:p>
            <a:r>
              <a:rPr lang="en-US" altLang="zh-CN" sz="2000" dirty="0"/>
              <a:t>Data Augmentation – mean filter</a:t>
            </a:r>
          </a:p>
        </p:txBody>
      </p:sp>
    </p:spTree>
    <p:extLst>
      <p:ext uri="{BB962C8B-B14F-4D97-AF65-F5344CB8AC3E}">
        <p14:creationId xmlns:p14="http://schemas.microsoft.com/office/powerpoint/2010/main" val="1713794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B43818-C2DF-478A-A7F2-6F59EA7CA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988840"/>
            <a:ext cx="7560840" cy="4325968"/>
          </a:xfrm>
          <a:prstGeom prst="rect">
            <a:avLst/>
          </a:prstGeom>
        </p:spPr>
      </p:pic>
      <p:sp>
        <p:nvSpPr>
          <p:cNvPr id="9" name="文本框 8">
            <a:extLst>
              <a:ext uri="{FF2B5EF4-FFF2-40B4-BE49-F238E27FC236}">
                <a16:creationId xmlns:a16="http://schemas.microsoft.com/office/drawing/2014/main" id="{0F554CFD-A6EB-4765-8E68-8AB54DEF2739}"/>
              </a:ext>
            </a:extLst>
          </p:cNvPr>
          <p:cNvSpPr txBox="1"/>
          <p:nvPr/>
        </p:nvSpPr>
        <p:spPr>
          <a:xfrm>
            <a:off x="611560" y="1252282"/>
            <a:ext cx="7416824"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t>Fine-tuning of the M2 model </a:t>
            </a:r>
            <a:r>
              <a:rPr lang="en-US" altLang="zh-CN" dirty="0"/>
              <a:t>using D2</a:t>
            </a:r>
            <a:r>
              <a:rPr lang="zh-CN" altLang="en-US" dirty="0"/>
              <a:t>.</a:t>
            </a:r>
          </a:p>
        </p:txBody>
      </p:sp>
      <p:sp>
        <p:nvSpPr>
          <p:cNvPr id="10" name="文本框 9">
            <a:extLst>
              <a:ext uri="{FF2B5EF4-FFF2-40B4-BE49-F238E27FC236}">
                <a16:creationId xmlns:a16="http://schemas.microsoft.com/office/drawing/2014/main" id="{A880BE5A-2BB8-4012-97B6-EA714173CE28}"/>
              </a:ext>
            </a:extLst>
          </p:cNvPr>
          <p:cNvSpPr txBox="1"/>
          <p:nvPr/>
        </p:nvSpPr>
        <p:spPr>
          <a:xfrm>
            <a:off x="611560" y="1620561"/>
            <a:ext cx="7272808"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Get the result using Test Dataset T2 (500 images)</a:t>
            </a:r>
            <a:r>
              <a:rPr lang="zh-CN" altLang="en-US" dirty="0"/>
              <a:t>.</a:t>
            </a:r>
          </a:p>
        </p:txBody>
      </p:sp>
      <p:cxnSp>
        <p:nvCxnSpPr>
          <p:cNvPr id="12" name="直接连接符 11">
            <a:extLst>
              <a:ext uri="{FF2B5EF4-FFF2-40B4-BE49-F238E27FC236}">
                <a16:creationId xmlns:a16="http://schemas.microsoft.com/office/drawing/2014/main" id="{FBEF84AD-37E7-4E7E-8D62-C761732D4C2E}"/>
              </a:ext>
            </a:extLst>
          </p:cNvPr>
          <p:cNvCxnSpPr>
            <a:cxnSpLocks/>
          </p:cNvCxnSpPr>
          <p:nvPr/>
        </p:nvCxnSpPr>
        <p:spPr>
          <a:xfrm>
            <a:off x="6876256" y="2924944"/>
            <a:ext cx="0" cy="2448272"/>
          </a:xfrm>
          <a:prstGeom prst="line">
            <a:avLst/>
          </a:prstGeom>
        </p:spPr>
        <p:style>
          <a:lnRef idx="1">
            <a:schemeClr val="accent4"/>
          </a:lnRef>
          <a:fillRef idx="0">
            <a:schemeClr val="accent4"/>
          </a:fillRef>
          <a:effectRef idx="0">
            <a:schemeClr val="accent4"/>
          </a:effectRef>
          <a:fontRef idx="minor">
            <a:schemeClr val="tx1"/>
          </a:fontRef>
        </p:style>
      </p:cxnSp>
      <p:sp>
        <p:nvSpPr>
          <p:cNvPr id="13" name="标题 1">
            <a:extLst>
              <a:ext uri="{FF2B5EF4-FFF2-40B4-BE49-F238E27FC236}">
                <a16:creationId xmlns:a16="http://schemas.microsoft.com/office/drawing/2014/main" id="{A3AB35F9-8D98-4D6C-8375-CAB3ED47D477}"/>
              </a:ext>
            </a:extLst>
          </p:cNvPr>
          <p:cNvSpPr>
            <a:spLocks noGrp="1"/>
          </p:cNvSpPr>
          <p:nvPr>
            <p:ph type="title"/>
          </p:nvPr>
        </p:nvSpPr>
        <p:spPr>
          <a:xfrm>
            <a:off x="354013" y="-61913"/>
            <a:ext cx="8466137" cy="936626"/>
          </a:xfrm>
        </p:spPr>
        <p:txBody>
          <a:bodyPr/>
          <a:lstStyle/>
          <a:p>
            <a:r>
              <a:rPr lang="en-US" altLang="zh-CN" dirty="0"/>
              <a:t>Step 2 - Car pose estimation </a:t>
            </a:r>
            <a:br>
              <a:rPr lang="en-US" altLang="zh-CN" dirty="0"/>
            </a:br>
            <a:r>
              <a:rPr lang="en-US" altLang="zh-CN" sz="2400" b="1" dirty="0"/>
              <a:t>Training of </a:t>
            </a:r>
            <a:r>
              <a:rPr lang="en-US" altLang="zh-CN" sz="2400" b="1" dirty="0" err="1"/>
              <a:t>Keypoint</a:t>
            </a:r>
            <a:r>
              <a:rPr lang="en-US" altLang="zh-CN" sz="2400" b="1" dirty="0"/>
              <a:t> R-CNN</a:t>
            </a:r>
            <a:endParaRPr lang="zh-CN" altLang="en-US" dirty="0"/>
          </a:p>
        </p:txBody>
      </p:sp>
    </p:spTree>
    <p:extLst>
      <p:ext uri="{BB962C8B-B14F-4D97-AF65-F5344CB8AC3E}">
        <p14:creationId xmlns:p14="http://schemas.microsoft.com/office/powerpoint/2010/main" val="129307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Background</a:t>
            </a:r>
          </a:p>
        </p:txBody>
      </p:sp>
      <p:pic>
        <p:nvPicPr>
          <p:cNvPr id="7" name="图片 6"/>
          <p:cNvPicPr>
            <a:picLocks noChangeAspect="1"/>
          </p:cNvPicPr>
          <p:nvPr/>
        </p:nvPicPr>
        <p:blipFill>
          <a:blip r:embed="rId3"/>
          <a:stretch>
            <a:fillRect/>
          </a:stretch>
        </p:blipFill>
        <p:spPr>
          <a:xfrm>
            <a:off x="4583758" y="1285017"/>
            <a:ext cx="2952328" cy="1884636"/>
          </a:xfrm>
          <a:prstGeom prst="rect">
            <a:avLst/>
          </a:prstGeom>
        </p:spPr>
      </p:pic>
      <p:pic>
        <p:nvPicPr>
          <p:cNvPr id="8" name="图片 7"/>
          <p:cNvPicPr>
            <a:picLocks noChangeAspect="1"/>
          </p:cNvPicPr>
          <p:nvPr/>
        </p:nvPicPr>
        <p:blipFill>
          <a:blip r:embed="rId4"/>
          <a:stretch>
            <a:fillRect/>
          </a:stretch>
        </p:blipFill>
        <p:spPr>
          <a:xfrm>
            <a:off x="683569" y="1285015"/>
            <a:ext cx="2952328" cy="1884637"/>
          </a:xfrm>
          <a:prstGeom prst="rect">
            <a:avLst/>
          </a:prstGeom>
        </p:spPr>
      </p:pic>
      <p:pic>
        <p:nvPicPr>
          <p:cNvPr id="9" name="图片 8"/>
          <p:cNvPicPr>
            <a:picLocks noChangeAspect="1"/>
          </p:cNvPicPr>
          <p:nvPr/>
        </p:nvPicPr>
        <p:blipFill>
          <a:blip r:embed="rId5"/>
          <a:stretch>
            <a:fillRect/>
          </a:stretch>
        </p:blipFill>
        <p:spPr>
          <a:xfrm>
            <a:off x="731193" y="3966521"/>
            <a:ext cx="2904704" cy="1880352"/>
          </a:xfrm>
          <a:prstGeom prst="rect">
            <a:avLst/>
          </a:prstGeom>
        </p:spPr>
      </p:pic>
      <p:pic>
        <p:nvPicPr>
          <p:cNvPr id="10" name="图片 9"/>
          <p:cNvPicPr>
            <a:picLocks noChangeAspect="1"/>
          </p:cNvPicPr>
          <p:nvPr/>
        </p:nvPicPr>
        <p:blipFill>
          <a:blip r:embed="rId6"/>
          <a:stretch>
            <a:fillRect/>
          </a:stretch>
        </p:blipFill>
        <p:spPr>
          <a:xfrm>
            <a:off x="4583758" y="3962238"/>
            <a:ext cx="2952328" cy="1884636"/>
          </a:xfrm>
          <a:prstGeom prst="rect">
            <a:avLst/>
          </a:prstGeom>
        </p:spPr>
      </p:pic>
      <p:sp>
        <p:nvSpPr>
          <p:cNvPr id="2" name="文本框 1"/>
          <p:cNvSpPr txBox="1"/>
          <p:nvPr/>
        </p:nvSpPr>
        <p:spPr>
          <a:xfrm>
            <a:off x="670560" y="3169920"/>
            <a:ext cx="3441700" cy="337185"/>
          </a:xfrm>
          <a:prstGeom prst="rect">
            <a:avLst/>
          </a:prstGeom>
          <a:noFill/>
        </p:spPr>
        <p:txBody>
          <a:bodyPr wrap="square" rtlCol="0">
            <a:spAutoFit/>
          </a:bodyPr>
          <a:lstStyle/>
          <a:p>
            <a:r>
              <a:rPr lang="en-US" altLang="zh-CN" sz="800"/>
              <a:t>Source:https://www.henan100.com/d/file/news/gn/now/20200719/6b548e5673ef720a0ab8c04e2e29e2b3.jpg</a:t>
            </a:r>
          </a:p>
        </p:txBody>
      </p:sp>
      <p:sp>
        <p:nvSpPr>
          <p:cNvPr id="4" name="文本框 3"/>
          <p:cNvSpPr txBox="1"/>
          <p:nvPr/>
        </p:nvSpPr>
        <p:spPr>
          <a:xfrm>
            <a:off x="730885" y="5877560"/>
            <a:ext cx="3441700" cy="337185"/>
          </a:xfrm>
          <a:prstGeom prst="rect">
            <a:avLst/>
          </a:prstGeom>
          <a:noFill/>
        </p:spPr>
        <p:txBody>
          <a:bodyPr wrap="square" rtlCol="0">
            <a:spAutoFit/>
          </a:bodyPr>
          <a:lstStyle/>
          <a:p>
            <a:r>
              <a:rPr lang="en-US" altLang="zh-CN" sz="800"/>
              <a:t>Source:https://www.youuav.com/shop/986/news/newsid-284.html</a:t>
            </a:r>
          </a:p>
        </p:txBody>
      </p:sp>
      <p:sp>
        <p:nvSpPr>
          <p:cNvPr id="5" name="文本框 4"/>
          <p:cNvSpPr txBox="1"/>
          <p:nvPr/>
        </p:nvSpPr>
        <p:spPr>
          <a:xfrm>
            <a:off x="4584065" y="3169920"/>
            <a:ext cx="3224530" cy="213995"/>
          </a:xfrm>
          <a:prstGeom prst="rect">
            <a:avLst/>
          </a:prstGeom>
          <a:noFill/>
        </p:spPr>
        <p:txBody>
          <a:bodyPr wrap="square" rtlCol="0" anchor="t">
            <a:spAutoFit/>
          </a:bodyPr>
          <a:lstStyle/>
          <a:p>
            <a:r>
              <a:rPr lang="en-US" altLang="zh-CN" sz="800"/>
              <a:t>Source:https://699pic.com/image/3942644.html</a:t>
            </a:r>
          </a:p>
        </p:txBody>
      </p:sp>
      <p:sp>
        <p:nvSpPr>
          <p:cNvPr id="6" name="文本框 5"/>
          <p:cNvSpPr txBox="1"/>
          <p:nvPr/>
        </p:nvSpPr>
        <p:spPr>
          <a:xfrm>
            <a:off x="4572000" y="5877560"/>
            <a:ext cx="4505960" cy="213995"/>
          </a:xfrm>
          <a:prstGeom prst="rect">
            <a:avLst/>
          </a:prstGeom>
          <a:noFill/>
        </p:spPr>
        <p:txBody>
          <a:bodyPr wrap="square" rtlCol="0" anchor="t">
            <a:spAutoFit/>
          </a:bodyPr>
          <a:lstStyle/>
          <a:p>
            <a:pPr algn="l">
              <a:buClrTx/>
              <a:buSzTx/>
              <a:buFontTx/>
            </a:pPr>
            <a:r>
              <a:rPr lang="en-US" altLang="zh-CN" sz="800"/>
              <a:t>Source:http://zazhi.qunba.com/wenzhang/1313021</a:t>
            </a:r>
          </a:p>
        </p:txBody>
      </p:sp>
      <p:sp>
        <p:nvSpPr>
          <p:cNvPr id="11" name="文本框 10">
            <a:extLst>
              <a:ext uri="{FF2B5EF4-FFF2-40B4-BE49-F238E27FC236}">
                <a16:creationId xmlns:a16="http://schemas.microsoft.com/office/drawing/2014/main" id="{640043AD-ED3A-4B59-85BB-E740C962338D}"/>
              </a:ext>
            </a:extLst>
          </p:cNvPr>
          <p:cNvSpPr txBox="1"/>
          <p:nvPr/>
        </p:nvSpPr>
        <p:spPr>
          <a:xfrm>
            <a:off x="644540" y="870641"/>
            <a:ext cx="3376510" cy="369332"/>
          </a:xfrm>
          <a:prstGeom prst="rect">
            <a:avLst/>
          </a:prstGeom>
          <a:noFill/>
        </p:spPr>
        <p:txBody>
          <a:bodyPr wrap="square" rtlCol="0">
            <a:spAutoFit/>
          </a:bodyPr>
          <a:lstStyle/>
          <a:p>
            <a:r>
              <a:rPr lang="en-US" altLang="zh-CN" dirty="0"/>
              <a:t>Floods in Henan in 2021</a:t>
            </a:r>
            <a:endParaRPr lang="zh-CN" altLang="en-US" dirty="0"/>
          </a:p>
        </p:txBody>
      </p:sp>
      <p:sp>
        <p:nvSpPr>
          <p:cNvPr id="12" name="文本框 11">
            <a:extLst>
              <a:ext uri="{FF2B5EF4-FFF2-40B4-BE49-F238E27FC236}">
                <a16:creationId xmlns:a16="http://schemas.microsoft.com/office/drawing/2014/main" id="{503D306B-CE74-42FD-A303-7E4B1C0192C4}"/>
              </a:ext>
            </a:extLst>
          </p:cNvPr>
          <p:cNvSpPr txBox="1"/>
          <p:nvPr/>
        </p:nvSpPr>
        <p:spPr>
          <a:xfrm>
            <a:off x="4475480" y="807816"/>
            <a:ext cx="3376510" cy="369332"/>
          </a:xfrm>
          <a:prstGeom prst="rect">
            <a:avLst/>
          </a:prstGeom>
          <a:noFill/>
        </p:spPr>
        <p:txBody>
          <a:bodyPr wrap="square" rtlCol="0">
            <a:spAutoFit/>
          </a:bodyPr>
          <a:lstStyle/>
          <a:p>
            <a:r>
              <a:rPr lang="en-US" altLang="zh-CN" dirty="0"/>
              <a:t>Inundated road</a:t>
            </a:r>
            <a:endParaRPr lang="zh-CN" altLang="en-US" dirty="0"/>
          </a:p>
        </p:txBody>
      </p:sp>
      <p:sp>
        <p:nvSpPr>
          <p:cNvPr id="13" name="文本框 12">
            <a:extLst>
              <a:ext uri="{FF2B5EF4-FFF2-40B4-BE49-F238E27FC236}">
                <a16:creationId xmlns:a16="http://schemas.microsoft.com/office/drawing/2014/main" id="{B0D2F92C-D08B-48BF-8F0D-B8BCB7905B10}"/>
              </a:ext>
            </a:extLst>
          </p:cNvPr>
          <p:cNvSpPr txBox="1"/>
          <p:nvPr/>
        </p:nvSpPr>
        <p:spPr>
          <a:xfrm>
            <a:off x="643796" y="3592906"/>
            <a:ext cx="3376510" cy="369332"/>
          </a:xfrm>
          <a:prstGeom prst="rect">
            <a:avLst/>
          </a:prstGeom>
          <a:noFill/>
        </p:spPr>
        <p:txBody>
          <a:bodyPr wrap="square" rtlCol="0">
            <a:spAutoFit/>
          </a:bodyPr>
          <a:lstStyle/>
          <a:p>
            <a:r>
              <a:rPr lang="en-US" altLang="zh-CN" dirty="0"/>
              <a:t>Damage to infrastructure</a:t>
            </a:r>
            <a:endParaRPr lang="zh-CN" altLang="en-US" dirty="0"/>
          </a:p>
        </p:txBody>
      </p:sp>
      <p:sp>
        <p:nvSpPr>
          <p:cNvPr id="15" name="文本框 14">
            <a:extLst>
              <a:ext uri="{FF2B5EF4-FFF2-40B4-BE49-F238E27FC236}">
                <a16:creationId xmlns:a16="http://schemas.microsoft.com/office/drawing/2014/main" id="{F30311A5-AC69-4794-9FFC-3817D9BFBA00}"/>
              </a:ext>
            </a:extLst>
          </p:cNvPr>
          <p:cNvSpPr txBox="1"/>
          <p:nvPr/>
        </p:nvSpPr>
        <p:spPr>
          <a:xfrm>
            <a:off x="4475480" y="3385391"/>
            <a:ext cx="3441700" cy="646331"/>
          </a:xfrm>
          <a:prstGeom prst="rect">
            <a:avLst/>
          </a:prstGeom>
          <a:noFill/>
        </p:spPr>
        <p:txBody>
          <a:bodyPr wrap="square">
            <a:spAutoFit/>
          </a:bodyPr>
          <a:lstStyle/>
          <a:p>
            <a:r>
              <a:rPr lang="zh-CN" altLang="en-US" dirty="0"/>
              <a:t>Disruption of the transportation system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Training of </a:t>
            </a:r>
            <a:r>
              <a:rPr lang="en-US" altLang="zh-CN" sz="2400" b="1" dirty="0" err="1"/>
              <a:t>Keypoint</a:t>
            </a:r>
            <a:r>
              <a:rPr lang="en-US" altLang="zh-CN" sz="2400" b="1" dirty="0"/>
              <a:t> R-CNN</a:t>
            </a:r>
            <a:endParaRPr lang="zh-CN" altLang="en-US" dirty="0"/>
          </a:p>
        </p:txBody>
      </p:sp>
      <p:sp>
        <p:nvSpPr>
          <p:cNvPr id="8" name="文本框 7">
            <a:extLst>
              <a:ext uri="{FF2B5EF4-FFF2-40B4-BE49-F238E27FC236}">
                <a16:creationId xmlns:a16="http://schemas.microsoft.com/office/drawing/2014/main" id="{6E90649C-72AD-4CCB-9769-A8924ACA513F}"/>
              </a:ext>
            </a:extLst>
          </p:cNvPr>
          <p:cNvSpPr txBox="1"/>
          <p:nvPr/>
        </p:nvSpPr>
        <p:spPr>
          <a:xfrm>
            <a:off x="353416" y="1020849"/>
            <a:ext cx="7848872"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dirty="0"/>
              <a:t>Training Strategies</a:t>
            </a:r>
          </a:p>
        </p:txBody>
      </p:sp>
      <p:sp>
        <p:nvSpPr>
          <p:cNvPr id="3" name="圆角矩形 2"/>
          <p:cNvSpPr/>
          <p:nvPr/>
        </p:nvSpPr>
        <p:spPr>
          <a:xfrm>
            <a:off x="4067944" y="2242918"/>
            <a:ext cx="2808312"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ApolloCar</a:t>
            </a:r>
            <a:r>
              <a:rPr lang="en-US" altLang="zh-CN" dirty="0"/>
              <a:t> 3D dataset, D1, T1</a:t>
            </a:r>
            <a:endParaRPr lang="zh-CN" altLang="en-US" dirty="0"/>
          </a:p>
        </p:txBody>
      </p:sp>
      <p:sp>
        <p:nvSpPr>
          <p:cNvPr id="9" name="圆角矩形 8"/>
          <p:cNvSpPr/>
          <p:nvPr/>
        </p:nvSpPr>
        <p:spPr>
          <a:xfrm>
            <a:off x="1695913" y="1584111"/>
            <a:ext cx="431201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 from </a:t>
            </a:r>
            <a:r>
              <a:rPr lang="en-US" altLang="zh-CN" dirty="0" err="1"/>
              <a:t>GSNet</a:t>
            </a:r>
            <a:r>
              <a:rPr lang="en-US" altLang="zh-CN" dirty="0"/>
              <a:t>, M1 </a:t>
            </a:r>
            <a:endParaRPr lang="zh-CN" altLang="en-US" dirty="0"/>
          </a:p>
        </p:txBody>
      </p:sp>
      <p:cxnSp>
        <p:nvCxnSpPr>
          <p:cNvPr id="6" name="直接箭头连接符 5"/>
          <p:cNvCxnSpPr>
            <a:cxnSpLocks/>
            <a:stCxn id="9" idx="2"/>
            <a:endCxn id="12" idx="0"/>
          </p:cNvCxnSpPr>
          <p:nvPr/>
        </p:nvCxnSpPr>
        <p:spPr>
          <a:xfrm>
            <a:off x="3851920" y="2088167"/>
            <a:ext cx="0" cy="788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1101847" y="2876764"/>
            <a:ext cx="550014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Retrained model with 3 output classes, M2</a:t>
            </a:r>
            <a:endParaRPr lang="zh-CN" altLang="en-US" dirty="0"/>
          </a:p>
        </p:txBody>
      </p:sp>
      <p:cxnSp>
        <p:nvCxnSpPr>
          <p:cNvPr id="16" name="直接箭头连接符 15"/>
          <p:cNvCxnSpPr/>
          <p:nvPr/>
        </p:nvCxnSpPr>
        <p:spPr>
          <a:xfrm>
            <a:off x="3851920" y="3429000"/>
            <a:ext cx="0" cy="83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4067944" y="3583751"/>
            <a:ext cx="2808312"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D1 after mean filtering, D2, T2</a:t>
            </a:r>
            <a:endParaRPr lang="zh-CN" altLang="en-US" dirty="0"/>
          </a:p>
        </p:txBody>
      </p:sp>
      <p:sp>
        <p:nvSpPr>
          <p:cNvPr id="18" name="圆角矩形 17"/>
          <p:cNvSpPr/>
          <p:nvPr/>
        </p:nvSpPr>
        <p:spPr>
          <a:xfrm>
            <a:off x="1127623" y="4280627"/>
            <a:ext cx="5500141"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Retrained model that can be applied at different resolutions, M3</a:t>
            </a:r>
            <a:endParaRPr lang="zh-CN" altLang="en-US" dirty="0"/>
          </a:p>
        </p:txBody>
      </p:sp>
      <p:sp>
        <p:nvSpPr>
          <p:cNvPr id="19" name="圆角矩形 18"/>
          <p:cNvSpPr/>
          <p:nvPr/>
        </p:nvSpPr>
        <p:spPr>
          <a:xfrm>
            <a:off x="4067944" y="4977503"/>
            <a:ext cx="2808312"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D2 for simulated flooding, D3, T3</a:t>
            </a:r>
            <a:endParaRPr lang="zh-CN" altLang="en-US" dirty="0"/>
          </a:p>
        </p:txBody>
      </p:sp>
      <p:cxnSp>
        <p:nvCxnSpPr>
          <p:cNvPr id="20" name="直接箭头连接符 19"/>
          <p:cNvCxnSpPr/>
          <p:nvPr/>
        </p:nvCxnSpPr>
        <p:spPr>
          <a:xfrm>
            <a:off x="3851920" y="4784683"/>
            <a:ext cx="0" cy="83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1132191" y="5621460"/>
            <a:ext cx="5500137"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Retrained model that can be applied at flood scenario, M4</a:t>
            </a:r>
            <a:endParaRPr lang="zh-CN" altLang="en-US" dirty="0"/>
          </a:p>
        </p:txBody>
      </p:sp>
    </p:spTree>
    <p:extLst>
      <p:ext uri="{BB962C8B-B14F-4D97-AF65-F5344CB8AC3E}">
        <p14:creationId xmlns:p14="http://schemas.microsoft.com/office/powerpoint/2010/main" val="717250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Training of </a:t>
            </a:r>
            <a:r>
              <a:rPr lang="en-US" altLang="zh-CN" sz="2400" b="1" dirty="0" err="1"/>
              <a:t>Keypoint</a:t>
            </a:r>
            <a:r>
              <a:rPr lang="en-US" altLang="zh-CN" sz="2400" b="1" dirty="0"/>
              <a:t> R-CNN</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1768824"/>
            <a:ext cx="2687054" cy="2151866"/>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1210" y="1768824"/>
            <a:ext cx="2687054" cy="215186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44" y="4268145"/>
            <a:ext cx="2687054" cy="2151866"/>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61210" y="4268145"/>
            <a:ext cx="2687054" cy="2151866"/>
          </a:xfrm>
          <a:prstGeom prst="rect">
            <a:avLst/>
          </a:prstGeom>
        </p:spPr>
      </p:pic>
      <p:sp>
        <p:nvSpPr>
          <p:cNvPr id="13" name="文本框 12"/>
          <p:cNvSpPr txBox="1"/>
          <p:nvPr/>
        </p:nvSpPr>
        <p:spPr>
          <a:xfrm>
            <a:off x="890132" y="1421369"/>
            <a:ext cx="2141840" cy="369332"/>
          </a:xfrm>
          <a:prstGeom prst="rect">
            <a:avLst/>
          </a:prstGeom>
          <a:noFill/>
        </p:spPr>
        <p:txBody>
          <a:bodyPr wrap="square">
            <a:spAutoFit/>
          </a:bodyPr>
          <a:lstStyle/>
          <a:p>
            <a:r>
              <a:rPr lang="en-US" altLang="zh-CN" dirty="0"/>
              <a:t>Original image</a:t>
            </a:r>
            <a:endParaRPr lang="zh-CN" altLang="en-US" dirty="0"/>
          </a:p>
        </p:txBody>
      </p:sp>
      <p:sp>
        <p:nvSpPr>
          <p:cNvPr id="10" name="文本框 9">
            <a:extLst>
              <a:ext uri="{FF2B5EF4-FFF2-40B4-BE49-F238E27FC236}">
                <a16:creationId xmlns:a16="http://schemas.microsoft.com/office/drawing/2014/main" id="{A621A593-BD05-4CA5-A9A4-A14D9EE2DBBA}"/>
              </a:ext>
            </a:extLst>
          </p:cNvPr>
          <p:cNvSpPr txBox="1"/>
          <p:nvPr/>
        </p:nvSpPr>
        <p:spPr>
          <a:xfrm>
            <a:off x="467544" y="950542"/>
            <a:ext cx="7848872" cy="400110"/>
          </a:xfrm>
          <a:prstGeom prst="rect">
            <a:avLst/>
          </a:prstGeom>
          <a:noFill/>
        </p:spPr>
        <p:txBody>
          <a:bodyPr wrap="square" rtlCol="0">
            <a:spAutoFit/>
          </a:bodyPr>
          <a:lstStyle/>
          <a:p>
            <a:r>
              <a:rPr lang="en-US" altLang="zh-CN" sz="2000" dirty="0"/>
              <a:t>Data Augmentation – Flood scenario simulation</a:t>
            </a:r>
          </a:p>
        </p:txBody>
      </p:sp>
      <p:sp>
        <p:nvSpPr>
          <p:cNvPr id="12" name="文本框 11">
            <a:extLst>
              <a:ext uri="{FF2B5EF4-FFF2-40B4-BE49-F238E27FC236}">
                <a16:creationId xmlns:a16="http://schemas.microsoft.com/office/drawing/2014/main" id="{FC08E058-7D41-444F-A1E9-8CB056C54C58}"/>
              </a:ext>
            </a:extLst>
          </p:cNvPr>
          <p:cNvSpPr txBox="1"/>
          <p:nvPr/>
        </p:nvSpPr>
        <p:spPr>
          <a:xfrm>
            <a:off x="4335541" y="1437593"/>
            <a:ext cx="2538392" cy="369332"/>
          </a:xfrm>
          <a:prstGeom prst="rect">
            <a:avLst/>
          </a:prstGeom>
          <a:noFill/>
        </p:spPr>
        <p:txBody>
          <a:bodyPr wrap="square">
            <a:spAutoFit/>
          </a:bodyPr>
          <a:lstStyle/>
          <a:p>
            <a:r>
              <a:rPr lang="en-US" altLang="zh-CN" dirty="0"/>
              <a:t>Water level = 0.4m</a:t>
            </a:r>
            <a:endParaRPr lang="zh-CN" altLang="en-US" dirty="0"/>
          </a:p>
        </p:txBody>
      </p:sp>
      <p:sp>
        <p:nvSpPr>
          <p:cNvPr id="14" name="文本框 13">
            <a:extLst>
              <a:ext uri="{FF2B5EF4-FFF2-40B4-BE49-F238E27FC236}">
                <a16:creationId xmlns:a16="http://schemas.microsoft.com/office/drawing/2014/main" id="{81E93B42-8B67-48AE-ACC8-A46A26BFB9B3}"/>
              </a:ext>
            </a:extLst>
          </p:cNvPr>
          <p:cNvSpPr txBox="1"/>
          <p:nvPr/>
        </p:nvSpPr>
        <p:spPr>
          <a:xfrm>
            <a:off x="691856" y="3969530"/>
            <a:ext cx="2538392" cy="369332"/>
          </a:xfrm>
          <a:prstGeom prst="rect">
            <a:avLst/>
          </a:prstGeom>
          <a:noFill/>
        </p:spPr>
        <p:txBody>
          <a:bodyPr wrap="square">
            <a:spAutoFit/>
          </a:bodyPr>
          <a:lstStyle/>
          <a:p>
            <a:r>
              <a:rPr lang="en-US" altLang="zh-CN" dirty="0"/>
              <a:t>Water level = 0.6m</a:t>
            </a:r>
            <a:endParaRPr lang="zh-CN" altLang="en-US" dirty="0"/>
          </a:p>
        </p:txBody>
      </p:sp>
      <p:sp>
        <p:nvSpPr>
          <p:cNvPr id="15" name="文本框 14">
            <a:extLst>
              <a:ext uri="{FF2B5EF4-FFF2-40B4-BE49-F238E27FC236}">
                <a16:creationId xmlns:a16="http://schemas.microsoft.com/office/drawing/2014/main" id="{73E83864-856A-4FC0-B934-B7EC9985A8F2}"/>
              </a:ext>
            </a:extLst>
          </p:cNvPr>
          <p:cNvSpPr txBox="1"/>
          <p:nvPr/>
        </p:nvSpPr>
        <p:spPr>
          <a:xfrm>
            <a:off x="4391980" y="3969530"/>
            <a:ext cx="2538392" cy="369332"/>
          </a:xfrm>
          <a:prstGeom prst="rect">
            <a:avLst/>
          </a:prstGeom>
          <a:noFill/>
        </p:spPr>
        <p:txBody>
          <a:bodyPr wrap="square">
            <a:spAutoFit/>
          </a:bodyPr>
          <a:lstStyle/>
          <a:p>
            <a:r>
              <a:rPr lang="en-US" altLang="zh-CN" dirty="0"/>
              <a:t>Water level = 0.8m</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362A20-CD2E-4CE1-B88E-207740E80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05704"/>
            <a:ext cx="6736207" cy="3963683"/>
          </a:xfrm>
          <a:prstGeom prst="rect">
            <a:avLst/>
          </a:prstGeom>
        </p:spPr>
      </p:pic>
      <p:sp>
        <p:nvSpPr>
          <p:cNvPr id="5" name="文本框 4">
            <a:extLst>
              <a:ext uri="{FF2B5EF4-FFF2-40B4-BE49-F238E27FC236}">
                <a16:creationId xmlns:a16="http://schemas.microsoft.com/office/drawing/2014/main" id="{7C083FE3-C2AC-410D-A356-9EB2B64A3BAE}"/>
              </a:ext>
            </a:extLst>
          </p:cNvPr>
          <p:cNvSpPr txBox="1"/>
          <p:nvPr/>
        </p:nvSpPr>
        <p:spPr>
          <a:xfrm>
            <a:off x="353416" y="1020849"/>
            <a:ext cx="7848872" cy="40011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dirty="0"/>
              <a:t>Car detection results using Test Dataset T3 (500 images)</a:t>
            </a:r>
          </a:p>
        </p:txBody>
      </p:sp>
      <p:sp>
        <p:nvSpPr>
          <p:cNvPr id="3" name="文本框 2">
            <a:extLst>
              <a:ext uri="{FF2B5EF4-FFF2-40B4-BE49-F238E27FC236}">
                <a16:creationId xmlns:a16="http://schemas.microsoft.com/office/drawing/2014/main" id="{6D6D98D0-26E0-419C-B1D2-DF67D2F7F675}"/>
              </a:ext>
            </a:extLst>
          </p:cNvPr>
          <p:cNvSpPr txBox="1"/>
          <p:nvPr/>
        </p:nvSpPr>
        <p:spPr>
          <a:xfrm>
            <a:off x="539552" y="5589240"/>
            <a:ext cx="8424936" cy="646331"/>
          </a:xfrm>
          <a:prstGeom prst="rect">
            <a:avLst/>
          </a:prstGeom>
          <a:noFill/>
        </p:spPr>
        <p:txBody>
          <a:bodyPr wrap="square" rtlCol="0">
            <a:spAutoFit/>
          </a:bodyPr>
          <a:lstStyle/>
          <a:p>
            <a:r>
              <a:rPr lang="en-US" altLang="zh-CN" dirty="0"/>
              <a:t>Calculate the </a:t>
            </a:r>
            <a:r>
              <a:rPr lang="en-US" altLang="zh-CN" dirty="0" err="1"/>
              <a:t>IoU</a:t>
            </a:r>
            <a:r>
              <a:rPr lang="en-US" altLang="zh-CN" dirty="0"/>
              <a:t> of the bounding box of the prediction and ground truth, if the </a:t>
            </a:r>
            <a:r>
              <a:rPr lang="en-US" altLang="zh-CN" dirty="0" err="1"/>
              <a:t>IoU</a:t>
            </a:r>
            <a:r>
              <a:rPr lang="en-US" altLang="zh-CN" dirty="0"/>
              <a:t> is greater than 0.5, then the match is successful.</a:t>
            </a:r>
            <a:endParaRPr lang="zh-CN" altLang="en-US" dirty="0"/>
          </a:p>
        </p:txBody>
      </p:sp>
      <p:sp>
        <p:nvSpPr>
          <p:cNvPr id="8" name="标题 1">
            <a:extLst>
              <a:ext uri="{FF2B5EF4-FFF2-40B4-BE49-F238E27FC236}">
                <a16:creationId xmlns:a16="http://schemas.microsoft.com/office/drawing/2014/main" id="{487DBD8E-9311-4FB2-B1F5-061764F55E88}"/>
              </a:ext>
            </a:extLst>
          </p:cNvPr>
          <p:cNvSpPr>
            <a:spLocks noGrp="1"/>
          </p:cNvSpPr>
          <p:nvPr>
            <p:ph type="title"/>
          </p:nvPr>
        </p:nvSpPr>
        <p:spPr>
          <a:xfrm>
            <a:off x="354013" y="-61913"/>
            <a:ext cx="8466137" cy="936626"/>
          </a:xfrm>
        </p:spPr>
        <p:txBody>
          <a:bodyPr/>
          <a:lstStyle/>
          <a:p>
            <a:r>
              <a:rPr lang="en-US" altLang="zh-CN" dirty="0"/>
              <a:t>Step 2 - Car pose estimation </a:t>
            </a:r>
            <a:br>
              <a:rPr lang="en-US" altLang="zh-CN" dirty="0"/>
            </a:br>
            <a:r>
              <a:rPr lang="en-US" altLang="zh-CN" sz="2400" b="1" dirty="0"/>
              <a:t>Training of </a:t>
            </a:r>
            <a:r>
              <a:rPr lang="en-US" altLang="zh-CN" sz="2400" b="1" dirty="0" err="1"/>
              <a:t>Keypoint</a:t>
            </a:r>
            <a:r>
              <a:rPr lang="en-US" altLang="zh-CN" sz="2400" b="1" dirty="0"/>
              <a:t> R-CNN</a:t>
            </a:r>
            <a:endParaRPr lang="zh-CN" altLang="en-US" dirty="0"/>
          </a:p>
        </p:txBody>
      </p:sp>
    </p:spTree>
    <p:extLst>
      <p:ext uri="{BB962C8B-B14F-4D97-AF65-F5344CB8AC3E}">
        <p14:creationId xmlns:p14="http://schemas.microsoft.com/office/powerpoint/2010/main" val="3159205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a:t>Training of </a:t>
            </a:r>
            <a:r>
              <a:rPr lang="en-US" altLang="zh-CN" sz="2400" b="1" dirty="0" err="1"/>
              <a:t>Keypoint</a:t>
            </a:r>
            <a:r>
              <a:rPr lang="en-US" altLang="zh-CN" sz="2400" b="1" dirty="0"/>
              <a:t> R-CNN</a:t>
            </a:r>
            <a:endParaRPr lang="zh-CN" altLang="en-US" dirty="0"/>
          </a:p>
        </p:txBody>
      </p:sp>
      <p:sp>
        <p:nvSpPr>
          <p:cNvPr id="11" name="内容占位符 2">
            <a:extLst>
              <a:ext uri="{FF2B5EF4-FFF2-40B4-BE49-F238E27FC236}">
                <a16:creationId xmlns:a16="http://schemas.microsoft.com/office/drawing/2014/main" id="{B0BEF3CE-5A96-4BAB-8994-0970573958CB}"/>
              </a:ext>
            </a:extLst>
          </p:cNvPr>
          <p:cNvSpPr txBox="1">
            <a:spLocks/>
          </p:cNvSpPr>
          <p:nvPr/>
        </p:nvSpPr>
        <p:spPr>
          <a:xfrm>
            <a:off x="352800" y="1083600"/>
            <a:ext cx="8467200" cy="5585760"/>
          </a:xfrm>
          <a:prstGeom prst="rect">
            <a:avLst/>
          </a:prstGeom>
        </p:spPr>
        <p:txBody>
          <a:bodyPr/>
          <a:lstStyle>
            <a:lvl1pPr marL="230505" indent="-230505" algn="l" defTabSz="914400" rtl="0" eaLnBrk="1" latinLnBrk="0" hangingPunct="1">
              <a:spcBef>
                <a:spcPts val="600"/>
              </a:spcBef>
              <a:spcAft>
                <a:spcPts val="400"/>
              </a:spcAft>
              <a:buClr>
                <a:srgbClr val="BBC7EB"/>
              </a:buClr>
              <a:buSzPct val="70000"/>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zh-CN" altLang="en-US" sz="6000" dirty="0">
              <a:solidFill>
                <a:srgbClr val="FF0000"/>
              </a:solidFill>
            </a:endParaRPr>
          </a:p>
        </p:txBody>
      </p:sp>
      <p:pic>
        <p:nvPicPr>
          <p:cNvPr id="13" name="图片 12">
            <a:extLst>
              <a:ext uri="{FF2B5EF4-FFF2-40B4-BE49-F238E27FC236}">
                <a16:creationId xmlns:a16="http://schemas.microsoft.com/office/drawing/2014/main" id="{E885A92F-1FBC-4A17-BF3D-998569B21DC5}"/>
              </a:ext>
            </a:extLst>
          </p:cNvPr>
          <p:cNvPicPr>
            <a:picLocks noChangeAspect="1"/>
          </p:cNvPicPr>
          <p:nvPr/>
        </p:nvPicPr>
        <p:blipFill rotWithShape="1">
          <a:blip r:embed="rId3">
            <a:extLst>
              <a:ext uri="{28A0092B-C50C-407E-A947-70E740481C1C}">
                <a14:useLocalDpi xmlns:a14="http://schemas.microsoft.com/office/drawing/2010/main" val="0"/>
              </a:ext>
            </a:extLst>
          </a:blip>
          <a:srcRect l="41591" t="67850" r="39069" b="14300"/>
          <a:stretch/>
        </p:blipFill>
        <p:spPr>
          <a:xfrm>
            <a:off x="371231" y="2412839"/>
            <a:ext cx="3960441" cy="2927281"/>
          </a:xfrm>
          <a:prstGeom prst="rect">
            <a:avLst/>
          </a:prstGeom>
        </p:spPr>
      </p:pic>
      <p:pic>
        <p:nvPicPr>
          <p:cNvPr id="14" name="图片 13">
            <a:extLst>
              <a:ext uri="{FF2B5EF4-FFF2-40B4-BE49-F238E27FC236}">
                <a16:creationId xmlns:a16="http://schemas.microsoft.com/office/drawing/2014/main" id="{2C38016E-F794-4E0D-9DC6-63098A3DA6A3}"/>
              </a:ext>
            </a:extLst>
          </p:cNvPr>
          <p:cNvPicPr>
            <a:picLocks noChangeAspect="1"/>
          </p:cNvPicPr>
          <p:nvPr/>
        </p:nvPicPr>
        <p:blipFill rotWithShape="1">
          <a:blip r:embed="rId4">
            <a:extLst>
              <a:ext uri="{28A0092B-C50C-407E-A947-70E740481C1C}">
                <a14:useLocalDpi xmlns:a14="http://schemas.microsoft.com/office/drawing/2010/main" val="0"/>
              </a:ext>
            </a:extLst>
          </a:blip>
          <a:srcRect l="41591" t="67849" r="39069" b="14301"/>
          <a:stretch/>
        </p:blipFill>
        <p:spPr>
          <a:xfrm>
            <a:off x="4586400" y="2412839"/>
            <a:ext cx="3960442" cy="2927281"/>
          </a:xfrm>
          <a:prstGeom prst="rect">
            <a:avLst/>
          </a:prstGeom>
        </p:spPr>
      </p:pic>
      <p:sp>
        <p:nvSpPr>
          <p:cNvPr id="15" name="文本框 14">
            <a:extLst>
              <a:ext uri="{FF2B5EF4-FFF2-40B4-BE49-F238E27FC236}">
                <a16:creationId xmlns:a16="http://schemas.microsoft.com/office/drawing/2014/main" id="{E254B4F8-8D59-4D4F-A8B0-35D5927CF031}"/>
              </a:ext>
            </a:extLst>
          </p:cNvPr>
          <p:cNvSpPr txBox="1"/>
          <p:nvPr/>
        </p:nvSpPr>
        <p:spPr>
          <a:xfrm>
            <a:off x="1187624" y="1834719"/>
            <a:ext cx="2141840" cy="369332"/>
          </a:xfrm>
          <a:prstGeom prst="rect">
            <a:avLst/>
          </a:prstGeom>
          <a:noFill/>
        </p:spPr>
        <p:txBody>
          <a:bodyPr wrap="square">
            <a:spAutoFit/>
          </a:bodyPr>
          <a:lstStyle/>
          <a:p>
            <a:r>
              <a:rPr lang="en-US" altLang="zh-CN" dirty="0"/>
              <a:t>Before retraining</a:t>
            </a:r>
            <a:endParaRPr lang="zh-CN" altLang="en-US" dirty="0"/>
          </a:p>
        </p:txBody>
      </p:sp>
      <p:sp>
        <p:nvSpPr>
          <p:cNvPr id="18" name="文本框 17">
            <a:extLst>
              <a:ext uri="{FF2B5EF4-FFF2-40B4-BE49-F238E27FC236}">
                <a16:creationId xmlns:a16="http://schemas.microsoft.com/office/drawing/2014/main" id="{C05B3032-8FD9-4F30-A8F6-B558C355E172}"/>
              </a:ext>
            </a:extLst>
          </p:cNvPr>
          <p:cNvSpPr txBox="1"/>
          <p:nvPr/>
        </p:nvSpPr>
        <p:spPr>
          <a:xfrm>
            <a:off x="5652120" y="1834719"/>
            <a:ext cx="2141840" cy="369332"/>
          </a:xfrm>
          <a:prstGeom prst="rect">
            <a:avLst/>
          </a:prstGeom>
          <a:noFill/>
        </p:spPr>
        <p:txBody>
          <a:bodyPr wrap="square">
            <a:spAutoFit/>
          </a:bodyPr>
          <a:lstStyle/>
          <a:p>
            <a:r>
              <a:rPr lang="en-US" altLang="zh-CN" dirty="0"/>
              <a:t>After retraining</a:t>
            </a:r>
            <a:endParaRPr lang="zh-CN" altLang="en-US" dirty="0"/>
          </a:p>
        </p:txBody>
      </p:sp>
    </p:spTree>
    <p:extLst>
      <p:ext uri="{BB962C8B-B14F-4D97-AF65-F5344CB8AC3E}">
        <p14:creationId xmlns:p14="http://schemas.microsoft.com/office/powerpoint/2010/main" val="3002119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98732BB-451C-479C-9518-EFD83ACCA00D}"/>
              </a:ext>
            </a:extLst>
          </p:cNvPr>
          <p:cNvSpPr txBox="1"/>
          <p:nvPr/>
        </p:nvSpPr>
        <p:spPr>
          <a:xfrm>
            <a:off x="479617" y="1342190"/>
            <a:ext cx="4824536" cy="646331"/>
          </a:xfrm>
          <a:prstGeom prst="rect">
            <a:avLst/>
          </a:prstGeom>
          <a:noFill/>
        </p:spPr>
        <p:txBody>
          <a:bodyPr wrap="square" rtlCol="0">
            <a:spAutoFit/>
          </a:bodyPr>
          <a:lstStyle/>
          <a:p>
            <a:r>
              <a:rPr lang="en-US" altLang="zh-CN" dirty="0"/>
              <a:t>Rescaled to the common size of cars in the </a:t>
            </a:r>
            <a:r>
              <a:rPr lang="en-US" altLang="zh-CN" dirty="0" err="1"/>
              <a:t>KeypointRCNN</a:t>
            </a:r>
            <a:r>
              <a:rPr lang="en-US" altLang="zh-CN" dirty="0"/>
              <a:t> dataset.</a:t>
            </a:r>
            <a:endParaRPr lang="zh-CN" altLang="en-US" dirty="0"/>
          </a:p>
        </p:txBody>
      </p:sp>
      <p:sp>
        <p:nvSpPr>
          <p:cNvPr id="9" name="标题 1">
            <a:extLst>
              <a:ext uri="{FF2B5EF4-FFF2-40B4-BE49-F238E27FC236}">
                <a16:creationId xmlns:a16="http://schemas.microsoft.com/office/drawing/2014/main" id="{689639AD-7A45-401A-8EF4-E33E48CC843D}"/>
              </a:ext>
            </a:extLst>
          </p:cNvPr>
          <p:cNvSpPr>
            <a:spLocks noGrp="1"/>
          </p:cNvSpPr>
          <p:nvPr>
            <p:ph type="title"/>
          </p:nvPr>
        </p:nvSpPr>
        <p:spPr>
          <a:xfrm>
            <a:off x="353416" y="-61292"/>
            <a:ext cx="8467200" cy="936104"/>
          </a:xfrm>
        </p:spPr>
        <p:txBody>
          <a:bodyPr/>
          <a:lstStyle/>
          <a:p>
            <a:br>
              <a:rPr lang="en-US" altLang="zh-CN" dirty="0"/>
            </a:br>
            <a:r>
              <a:rPr lang="en-US" altLang="zh-CN" dirty="0"/>
              <a:t>Step 2 - Car pose estimation </a:t>
            </a:r>
            <a:br>
              <a:rPr lang="en-US" altLang="zh-CN" dirty="0"/>
            </a:br>
            <a:r>
              <a:rPr lang="en-US" altLang="zh-CN" sz="2400" b="1" dirty="0"/>
              <a:t>The input of </a:t>
            </a:r>
            <a:r>
              <a:rPr lang="en-US" altLang="zh-CN" sz="2400" b="1" dirty="0" err="1"/>
              <a:t>Keypoint</a:t>
            </a:r>
            <a:r>
              <a:rPr lang="en-US" altLang="zh-CN" sz="2400" b="1" dirty="0"/>
              <a:t> R-CNN</a:t>
            </a:r>
            <a:endParaRPr lang="zh-CN" altLang="en-US" dirty="0"/>
          </a:p>
        </p:txBody>
      </p:sp>
      <p:pic>
        <p:nvPicPr>
          <p:cNvPr id="11" name="图片 10">
            <a:extLst>
              <a:ext uri="{FF2B5EF4-FFF2-40B4-BE49-F238E27FC236}">
                <a16:creationId xmlns:a16="http://schemas.microsoft.com/office/drawing/2014/main" id="{99248D11-A482-4577-9752-B1E5F2604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617" y="2409109"/>
            <a:ext cx="8346059" cy="32835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689639AD-7A45-401A-8EF4-E33E48CC843D}"/>
              </a:ext>
            </a:extLst>
          </p:cNvPr>
          <p:cNvSpPr>
            <a:spLocks noGrp="1"/>
          </p:cNvSpPr>
          <p:nvPr>
            <p:ph type="title"/>
          </p:nvPr>
        </p:nvSpPr>
        <p:spPr>
          <a:xfrm>
            <a:off x="353416" y="-61292"/>
            <a:ext cx="8467200" cy="936104"/>
          </a:xfrm>
        </p:spPr>
        <p:txBody>
          <a:bodyPr/>
          <a:lstStyle/>
          <a:p>
            <a:br>
              <a:rPr lang="en-US" altLang="zh-CN" dirty="0"/>
            </a:br>
            <a:r>
              <a:rPr lang="en-US" altLang="zh-CN" dirty="0"/>
              <a:t>Step 2 - Car pose estimation </a:t>
            </a:r>
            <a:br>
              <a:rPr lang="en-US" altLang="zh-CN" dirty="0"/>
            </a:br>
            <a:r>
              <a:rPr lang="en-US" altLang="zh-CN" sz="2400" b="1" dirty="0"/>
              <a:t>Rescale the instance</a:t>
            </a:r>
            <a:endParaRPr lang="zh-CN" altLang="en-US" dirty="0"/>
          </a:p>
        </p:txBody>
      </p:sp>
      <p:pic>
        <p:nvPicPr>
          <p:cNvPr id="3" name="图片 2">
            <a:extLst>
              <a:ext uri="{FF2B5EF4-FFF2-40B4-BE49-F238E27FC236}">
                <a16:creationId xmlns:a16="http://schemas.microsoft.com/office/drawing/2014/main" id="{310EDF80-8482-440D-BA53-FB6A03923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16" y="1711840"/>
            <a:ext cx="5222792" cy="4362150"/>
          </a:xfrm>
          <a:prstGeom prst="rect">
            <a:avLst/>
          </a:prstGeom>
        </p:spPr>
      </p:pic>
      <p:sp>
        <p:nvSpPr>
          <p:cNvPr id="10" name="文本框 9">
            <a:extLst>
              <a:ext uri="{FF2B5EF4-FFF2-40B4-BE49-F238E27FC236}">
                <a16:creationId xmlns:a16="http://schemas.microsoft.com/office/drawing/2014/main" id="{4665E7FA-92E2-4F1C-9F32-4DDC1B7AEE19}"/>
              </a:ext>
            </a:extLst>
          </p:cNvPr>
          <p:cNvSpPr txBox="1"/>
          <p:nvPr/>
        </p:nvSpPr>
        <p:spPr>
          <a:xfrm>
            <a:off x="375616" y="1108660"/>
            <a:ext cx="5132488" cy="369332"/>
          </a:xfrm>
          <a:prstGeom prst="rect">
            <a:avLst/>
          </a:prstGeom>
          <a:noFill/>
        </p:spPr>
        <p:txBody>
          <a:bodyPr wrap="square">
            <a:spAutoFit/>
          </a:bodyPr>
          <a:lstStyle/>
          <a:p>
            <a:pPr marL="285750" indent="-285750">
              <a:buFont typeface="Wingdings" panose="05000000000000000000" pitchFamily="2" charset="2"/>
              <a:buChar char="l"/>
            </a:pPr>
            <a:r>
              <a:rPr lang="zh-CN" altLang="en-US" dirty="0"/>
              <a:t>Select different sizes of instance width</a:t>
            </a:r>
          </a:p>
        </p:txBody>
      </p:sp>
      <p:pic>
        <p:nvPicPr>
          <p:cNvPr id="12" name="图片 11">
            <a:extLst>
              <a:ext uri="{FF2B5EF4-FFF2-40B4-BE49-F238E27FC236}">
                <a16:creationId xmlns:a16="http://schemas.microsoft.com/office/drawing/2014/main" id="{E39F10AE-4E5A-439E-BE44-407E9A6330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5417" y="1374325"/>
            <a:ext cx="2967234" cy="2376242"/>
          </a:xfrm>
          <a:prstGeom prst="rect">
            <a:avLst/>
          </a:prstGeom>
        </p:spPr>
      </p:pic>
      <p:pic>
        <p:nvPicPr>
          <p:cNvPr id="13" name="图片 12">
            <a:extLst>
              <a:ext uri="{FF2B5EF4-FFF2-40B4-BE49-F238E27FC236}">
                <a16:creationId xmlns:a16="http://schemas.microsoft.com/office/drawing/2014/main" id="{AEC7490D-B8FC-44AD-A332-4789657980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5417" y="4077072"/>
            <a:ext cx="2852967" cy="2284734"/>
          </a:xfrm>
          <a:prstGeom prst="rect">
            <a:avLst/>
          </a:prstGeom>
        </p:spPr>
      </p:pic>
      <p:sp>
        <p:nvSpPr>
          <p:cNvPr id="15" name="文本框 14">
            <a:extLst>
              <a:ext uri="{FF2B5EF4-FFF2-40B4-BE49-F238E27FC236}">
                <a16:creationId xmlns:a16="http://schemas.microsoft.com/office/drawing/2014/main" id="{0D257ABE-855A-4FF4-BC0C-A0584FC99E36}"/>
              </a:ext>
            </a:extLst>
          </p:cNvPr>
          <p:cNvSpPr txBox="1"/>
          <p:nvPr/>
        </p:nvSpPr>
        <p:spPr>
          <a:xfrm>
            <a:off x="6207796" y="986489"/>
            <a:ext cx="2592288" cy="369332"/>
          </a:xfrm>
          <a:prstGeom prst="rect">
            <a:avLst/>
          </a:prstGeom>
          <a:noFill/>
        </p:spPr>
        <p:txBody>
          <a:bodyPr wrap="square" rtlCol="0">
            <a:spAutoFit/>
          </a:bodyPr>
          <a:lstStyle/>
          <a:p>
            <a:r>
              <a:rPr lang="en-US" altLang="zh-CN" dirty="0"/>
              <a:t> Width = 400px</a:t>
            </a:r>
            <a:endParaRPr lang="zh-CN" altLang="en-US" dirty="0"/>
          </a:p>
        </p:txBody>
      </p:sp>
      <p:sp>
        <p:nvSpPr>
          <p:cNvPr id="16" name="文本框 15">
            <a:extLst>
              <a:ext uri="{FF2B5EF4-FFF2-40B4-BE49-F238E27FC236}">
                <a16:creationId xmlns:a16="http://schemas.microsoft.com/office/drawing/2014/main" id="{C62B291A-5F1C-4567-92DD-9A0927C94C93}"/>
              </a:ext>
            </a:extLst>
          </p:cNvPr>
          <p:cNvSpPr txBox="1"/>
          <p:nvPr/>
        </p:nvSpPr>
        <p:spPr>
          <a:xfrm>
            <a:off x="6176096" y="3708249"/>
            <a:ext cx="2592288" cy="369332"/>
          </a:xfrm>
          <a:prstGeom prst="rect">
            <a:avLst/>
          </a:prstGeom>
          <a:noFill/>
        </p:spPr>
        <p:txBody>
          <a:bodyPr wrap="square" rtlCol="0">
            <a:spAutoFit/>
          </a:bodyPr>
          <a:lstStyle/>
          <a:p>
            <a:r>
              <a:rPr lang="en-US" altLang="zh-CN" dirty="0"/>
              <a:t> Width = 1000px</a:t>
            </a:r>
            <a:endParaRPr lang="zh-CN" altLang="en-US" dirty="0"/>
          </a:p>
        </p:txBody>
      </p:sp>
    </p:spTree>
    <p:extLst>
      <p:ext uri="{BB962C8B-B14F-4D97-AF65-F5344CB8AC3E}">
        <p14:creationId xmlns:p14="http://schemas.microsoft.com/office/powerpoint/2010/main" val="803347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err="1"/>
              <a:t>Keypoints</a:t>
            </a:r>
            <a:r>
              <a:rPr lang="en-US" altLang="zh-CN" sz="2400" b="1" dirty="0"/>
              <a:t> Detection</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3" y="1324870"/>
            <a:ext cx="3257276" cy="248127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854" y="1284557"/>
            <a:ext cx="3081327" cy="2467611"/>
          </a:xfrm>
          <a:prstGeom prst="rect">
            <a:avLst/>
          </a:prstGeom>
        </p:spPr>
      </p:pic>
      <p:sp>
        <p:nvSpPr>
          <p:cNvPr id="9" name="椭圆 8"/>
          <p:cNvSpPr/>
          <p:nvPr/>
        </p:nvSpPr>
        <p:spPr>
          <a:xfrm>
            <a:off x="6525416" y="2921723"/>
            <a:ext cx="100811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p:cNvSpPr/>
          <p:nvPr/>
        </p:nvSpPr>
        <p:spPr>
          <a:xfrm rot="2078493">
            <a:off x="6357126" y="3270881"/>
            <a:ext cx="145468" cy="745729"/>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552" y="4221088"/>
            <a:ext cx="1928443" cy="897096"/>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6243" y="4221088"/>
            <a:ext cx="1928443" cy="899021"/>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2034" y="4221088"/>
            <a:ext cx="1928444" cy="904115"/>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552" y="5533130"/>
            <a:ext cx="1928443" cy="904624"/>
          </a:xfrm>
          <a:prstGeom prst="rect">
            <a:avLst/>
          </a:prstGeom>
        </p:spPr>
      </p:pic>
      <p:pic>
        <p:nvPicPr>
          <p:cNvPr id="20"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96243" y="5535639"/>
            <a:ext cx="1928443" cy="902115"/>
          </a:xfrm>
          <a:prstGeom prst="rect">
            <a:avLst/>
          </a:prstGeom>
        </p:spPr>
      </p:pic>
      <p:pic>
        <p:nvPicPr>
          <p:cNvPr id="22" name="图片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8144" y="5533130"/>
            <a:ext cx="1972334" cy="922615"/>
          </a:xfrm>
          <a:prstGeom prst="rect">
            <a:avLst/>
          </a:prstGeom>
        </p:spPr>
      </p:pic>
      <p:sp>
        <p:nvSpPr>
          <p:cNvPr id="23" name="文本框 22"/>
          <p:cNvSpPr txBox="1"/>
          <p:nvPr/>
        </p:nvSpPr>
        <p:spPr>
          <a:xfrm>
            <a:off x="1106939" y="3851756"/>
            <a:ext cx="2141840" cy="369332"/>
          </a:xfrm>
          <a:prstGeom prst="rect">
            <a:avLst/>
          </a:prstGeom>
          <a:noFill/>
        </p:spPr>
        <p:txBody>
          <a:bodyPr wrap="square">
            <a:spAutoFit/>
          </a:bodyPr>
          <a:lstStyle/>
          <a:p>
            <a:r>
              <a:rPr lang="en-US" altLang="zh-CN" dirty="0"/>
              <a:t>Candidate 1</a:t>
            </a:r>
            <a:endParaRPr lang="zh-CN" altLang="en-US" dirty="0"/>
          </a:p>
        </p:txBody>
      </p:sp>
      <p:sp>
        <p:nvSpPr>
          <p:cNvPr id="24" name="文本框 23"/>
          <p:cNvSpPr txBox="1"/>
          <p:nvPr/>
        </p:nvSpPr>
        <p:spPr>
          <a:xfrm>
            <a:off x="3770194" y="3875306"/>
            <a:ext cx="2141840" cy="369332"/>
          </a:xfrm>
          <a:prstGeom prst="rect">
            <a:avLst/>
          </a:prstGeom>
          <a:noFill/>
        </p:spPr>
        <p:txBody>
          <a:bodyPr wrap="square">
            <a:spAutoFit/>
          </a:bodyPr>
          <a:lstStyle/>
          <a:p>
            <a:r>
              <a:rPr lang="en-US" altLang="zh-CN" dirty="0"/>
              <a:t>Candidate 2 </a:t>
            </a:r>
            <a:endParaRPr lang="zh-CN" altLang="en-US" dirty="0"/>
          </a:p>
        </p:txBody>
      </p:sp>
      <p:sp>
        <p:nvSpPr>
          <p:cNvPr id="25" name="文本框 24"/>
          <p:cNvSpPr txBox="1"/>
          <p:nvPr/>
        </p:nvSpPr>
        <p:spPr>
          <a:xfrm>
            <a:off x="6462608" y="3881770"/>
            <a:ext cx="2141840" cy="369332"/>
          </a:xfrm>
          <a:prstGeom prst="rect">
            <a:avLst/>
          </a:prstGeom>
          <a:noFill/>
        </p:spPr>
        <p:txBody>
          <a:bodyPr wrap="square">
            <a:spAutoFit/>
          </a:bodyPr>
          <a:lstStyle/>
          <a:p>
            <a:r>
              <a:rPr lang="en-US" altLang="zh-CN" dirty="0"/>
              <a:t>Candidate 3</a:t>
            </a:r>
            <a:endParaRPr lang="zh-CN" altLang="en-US" dirty="0"/>
          </a:p>
        </p:txBody>
      </p:sp>
      <p:sp>
        <p:nvSpPr>
          <p:cNvPr id="26" name="文本框 25"/>
          <p:cNvSpPr txBox="1"/>
          <p:nvPr/>
        </p:nvSpPr>
        <p:spPr>
          <a:xfrm>
            <a:off x="1106939" y="5163798"/>
            <a:ext cx="2141840" cy="369332"/>
          </a:xfrm>
          <a:prstGeom prst="rect">
            <a:avLst/>
          </a:prstGeom>
          <a:noFill/>
        </p:spPr>
        <p:txBody>
          <a:bodyPr wrap="square">
            <a:spAutoFit/>
          </a:bodyPr>
          <a:lstStyle/>
          <a:p>
            <a:r>
              <a:rPr lang="en-US" altLang="zh-CN" dirty="0"/>
              <a:t>Candidate 4</a:t>
            </a:r>
            <a:endParaRPr lang="zh-CN" altLang="en-US" dirty="0"/>
          </a:p>
        </p:txBody>
      </p:sp>
      <p:sp>
        <p:nvSpPr>
          <p:cNvPr id="27" name="文本框 26"/>
          <p:cNvSpPr txBox="1"/>
          <p:nvPr/>
        </p:nvSpPr>
        <p:spPr>
          <a:xfrm>
            <a:off x="3770194" y="5173661"/>
            <a:ext cx="2141840" cy="369332"/>
          </a:xfrm>
          <a:prstGeom prst="rect">
            <a:avLst/>
          </a:prstGeom>
          <a:noFill/>
        </p:spPr>
        <p:txBody>
          <a:bodyPr wrap="square">
            <a:spAutoFit/>
          </a:bodyPr>
          <a:lstStyle/>
          <a:p>
            <a:r>
              <a:rPr lang="en-US" altLang="zh-CN" dirty="0"/>
              <a:t>Candidate 5</a:t>
            </a:r>
            <a:endParaRPr lang="zh-CN" altLang="en-US" dirty="0"/>
          </a:p>
        </p:txBody>
      </p:sp>
      <p:sp>
        <p:nvSpPr>
          <p:cNvPr id="28" name="文本框 27"/>
          <p:cNvSpPr txBox="1"/>
          <p:nvPr/>
        </p:nvSpPr>
        <p:spPr>
          <a:xfrm>
            <a:off x="6462608" y="5140804"/>
            <a:ext cx="2141840" cy="369332"/>
          </a:xfrm>
          <a:prstGeom prst="rect">
            <a:avLst/>
          </a:prstGeom>
          <a:noFill/>
        </p:spPr>
        <p:txBody>
          <a:bodyPr wrap="square">
            <a:spAutoFit/>
          </a:bodyPr>
          <a:lstStyle/>
          <a:p>
            <a:r>
              <a:rPr lang="en-US" altLang="zh-CN" dirty="0"/>
              <a:t>Candidate 6</a:t>
            </a:r>
            <a:endParaRPr lang="zh-CN" altLang="en-US" dirty="0"/>
          </a:p>
        </p:txBody>
      </p:sp>
      <p:sp>
        <p:nvSpPr>
          <p:cNvPr id="3" name="箭头: 右 2">
            <a:extLst>
              <a:ext uri="{FF2B5EF4-FFF2-40B4-BE49-F238E27FC236}">
                <a16:creationId xmlns:a16="http://schemas.microsoft.com/office/drawing/2014/main" id="{2740F6AE-5909-4942-852F-5B1C17057D0A}"/>
              </a:ext>
            </a:extLst>
          </p:cNvPr>
          <p:cNvSpPr/>
          <p:nvPr/>
        </p:nvSpPr>
        <p:spPr>
          <a:xfrm>
            <a:off x="3796829" y="2492896"/>
            <a:ext cx="1691025"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635EF74C-7757-4479-9B4F-E350703CF04C}"/>
              </a:ext>
            </a:extLst>
          </p:cNvPr>
          <p:cNvSpPr txBox="1"/>
          <p:nvPr/>
        </p:nvSpPr>
        <p:spPr>
          <a:xfrm>
            <a:off x="3705660" y="2149030"/>
            <a:ext cx="1937683" cy="369332"/>
          </a:xfrm>
          <a:prstGeom prst="rect">
            <a:avLst/>
          </a:prstGeom>
          <a:noFill/>
        </p:spPr>
        <p:txBody>
          <a:bodyPr wrap="square">
            <a:spAutoFit/>
          </a:bodyPr>
          <a:lstStyle/>
          <a:p>
            <a:r>
              <a:rPr lang="en-US" altLang="zh-CN" dirty="0" err="1"/>
              <a:t>KeypointRCNN</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17D02-026F-8BF0-96B7-DE042D04FD5E}"/>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2617899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err="1"/>
              <a:t>Keypoints</a:t>
            </a:r>
            <a:r>
              <a:rPr lang="en-US" altLang="zh-CN" sz="2400" b="1" dirty="0"/>
              <a:t> Detection</a:t>
            </a:r>
            <a:endParaRPr lang="zh-CN" altLang="en-US" dirty="0"/>
          </a:p>
        </p:txBody>
      </p:sp>
      <p:grpSp>
        <p:nvGrpSpPr>
          <p:cNvPr id="30" name="Gruppieren 29">
            <a:extLst>
              <a:ext uri="{FF2B5EF4-FFF2-40B4-BE49-F238E27FC236}">
                <a16:creationId xmlns:a16="http://schemas.microsoft.com/office/drawing/2014/main" id="{0197B758-8118-9D96-E80B-A2B195DAC4F2}"/>
              </a:ext>
            </a:extLst>
          </p:cNvPr>
          <p:cNvGrpSpPr/>
          <p:nvPr/>
        </p:nvGrpSpPr>
        <p:grpSpPr>
          <a:xfrm>
            <a:off x="1370690" y="1340768"/>
            <a:ext cx="3188130" cy="4525080"/>
            <a:chOff x="1370690" y="1340768"/>
            <a:chExt cx="3188130" cy="452508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125" y="2843367"/>
              <a:ext cx="3096344" cy="1547005"/>
            </a:xfrm>
            <a:prstGeom prst="rect">
              <a:avLst/>
            </a:prstGeom>
          </p:spPr>
        </p:pic>
        <p:pic>
          <p:nvPicPr>
            <p:cNvPr id="76" name="图片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691" y="1340768"/>
              <a:ext cx="3188129" cy="1483092"/>
            </a:xfrm>
            <a:prstGeom prst="rect">
              <a:avLst/>
            </a:prstGeom>
          </p:spPr>
        </p:pic>
        <p:sp>
          <p:nvSpPr>
            <p:cNvPr id="77" name="椭圆 76"/>
            <p:cNvSpPr/>
            <p:nvPr/>
          </p:nvSpPr>
          <p:spPr>
            <a:xfrm>
              <a:off x="2955297" y="1449761"/>
              <a:ext cx="374887"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76">
              <a:extLst>
                <a:ext uri="{FF2B5EF4-FFF2-40B4-BE49-F238E27FC236}">
                  <a16:creationId xmlns:a16="http://schemas.microsoft.com/office/drawing/2014/main" id="{E975BA90-BFDD-01D9-39DE-B2AC1A6A69E2}"/>
                </a:ext>
              </a:extLst>
            </p:cNvPr>
            <p:cNvSpPr/>
            <p:nvPr/>
          </p:nvSpPr>
          <p:spPr>
            <a:xfrm>
              <a:off x="3510468" y="1469554"/>
              <a:ext cx="374887"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3">
              <a:extLst>
                <a:ext uri="{FF2B5EF4-FFF2-40B4-BE49-F238E27FC236}">
                  <a16:creationId xmlns:a16="http://schemas.microsoft.com/office/drawing/2014/main" id="{7901930C-8825-F8BE-ECB0-CDF36A1AC3AE}"/>
                </a:ext>
              </a:extLst>
            </p:cNvPr>
            <p:cNvCxnSpPr>
              <a:cxnSpLocks/>
              <a:stCxn id="11" idx="3"/>
            </p:cNvCxnSpPr>
            <p:nvPr/>
          </p:nvCxnSpPr>
          <p:spPr>
            <a:xfrm flipH="1">
              <a:off x="2274629" y="1653942"/>
              <a:ext cx="1290740" cy="1298704"/>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图片 3">
              <a:extLst>
                <a:ext uri="{FF2B5EF4-FFF2-40B4-BE49-F238E27FC236}">
                  <a16:creationId xmlns:a16="http://schemas.microsoft.com/office/drawing/2014/main" id="{2275CFD3-95D0-F97D-4DF1-D13161AC56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0690" y="4381038"/>
              <a:ext cx="3188129" cy="1484810"/>
            </a:xfrm>
            <a:prstGeom prst="rect">
              <a:avLst/>
            </a:prstGeom>
          </p:spPr>
        </p:pic>
        <p:sp>
          <p:nvSpPr>
            <p:cNvPr id="22" name="椭圆 76">
              <a:extLst>
                <a:ext uri="{FF2B5EF4-FFF2-40B4-BE49-F238E27FC236}">
                  <a16:creationId xmlns:a16="http://schemas.microsoft.com/office/drawing/2014/main" id="{BFD4CC13-7602-3F12-021F-212321B28AF8}"/>
                </a:ext>
              </a:extLst>
            </p:cNvPr>
            <p:cNvSpPr/>
            <p:nvPr/>
          </p:nvSpPr>
          <p:spPr>
            <a:xfrm>
              <a:off x="3198460" y="2344429"/>
              <a:ext cx="374887"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3">
              <a:extLst>
                <a:ext uri="{FF2B5EF4-FFF2-40B4-BE49-F238E27FC236}">
                  <a16:creationId xmlns:a16="http://schemas.microsoft.com/office/drawing/2014/main" id="{F5E1AFD5-25AF-DA23-B3BB-59C7F7ED8279}"/>
                </a:ext>
              </a:extLst>
            </p:cNvPr>
            <p:cNvCxnSpPr>
              <a:cxnSpLocks/>
              <a:stCxn id="22" idx="4"/>
            </p:cNvCxnSpPr>
            <p:nvPr/>
          </p:nvCxnSpPr>
          <p:spPr>
            <a:xfrm>
              <a:off x="3385904" y="2560453"/>
              <a:ext cx="732259" cy="1688115"/>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feld 27">
              <a:extLst>
                <a:ext uri="{FF2B5EF4-FFF2-40B4-BE49-F238E27FC236}">
                  <a16:creationId xmlns:a16="http://schemas.microsoft.com/office/drawing/2014/main" id="{73F858C4-11DD-7508-BF03-4F10B35EE323}"/>
                </a:ext>
              </a:extLst>
            </p:cNvPr>
            <p:cNvSpPr txBox="1"/>
            <p:nvPr/>
          </p:nvSpPr>
          <p:spPr>
            <a:xfrm>
              <a:off x="1370690" y="1342256"/>
              <a:ext cx="1563992" cy="276999"/>
            </a:xfrm>
            <a:prstGeom prst="rect">
              <a:avLst/>
            </a:prstGeom>
            <a:solidFill>
              <a:schemeClr val="bg2">
                <a:lumMod val="75000"/>
                <a:alpha val="90000"/>
              </a:schemeClr>
            </a:solidFill>
          </p:spPr>
          <p:txBody>
            <a:bodyPr wrap="square" rtlCol="0">
              <a:spAutoFit/>
            </a:bodyPr>
            <a:lstStyle/>
            <a:p>
              <a:pPr algn="ctr"/>
              <a:r>
                <a:rPr lang="en-US" sz="1200" b="1" dirty="0"/>
                <a:t>Before filtering</a:t>
              </a:r>
            </a:p>
          </p:txBody>
        </p:sp>
        <p:cxnSp>
          <p:nvCxnSpPr>
            <p:cNvPr id="4" name="直接箭头连接符 3">
              <a:extLst>
                <a:ext uri="{FF2B5EF4-FFF2-40B4-BE49-F238E27FC236}">
                  <a16:creationId xmlns:a16="http://schemas.microsoft.com/office/drawing/2014/main" id="{6A0D2737-FCF5-4AEC-BB23-CD0C824F860C}"/>
                </a:ext>
              </a:extLst>
            </p:cNvPr>
            <p:cNvCxnSpPr>
              <a:cxnSpLocks/>
              <a:stCxn id="77" idx="3"/>
            </p:cNvCxnSpPr>
            <p:nvPr/>
          </p:nvCxnSpPr>
          <p:spPr>
            <a:xfrm flipH="1">
              <a:off x="1726661" y="1634149"/>
              <a:ext cx="1283537" cy="131849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feld 28">
              <a:extLst>
                <a:ext uri="{FF2B5EF4-FFF2-40B4-BE49-F238E27FC236}">
                  <a16:creationId xmlns:a16="http://schemas.microsoft.com/office/drawing/2014/main" id="{B0433D91-C438-9940-8E68-CAE7C31A7CB2}"/>
                </a:ext>
              </a:extLst>
            </p:cNvPr>
            <p:cNvSpPr txBox="1"/>
            <p:nvPr/>
          </p:nvSpPr>
          <p:spPr>
            <a:xfrm>
              <a:off x="1370690" y="5588849"/>
              <a:ext cx="1401110" cy="276999"/>
            </a:xfrm>
            <a:prstGeom prst="rect">
              <a:avLst/>
            </a:prstGeom>
            <a:solidFill>
              <a:schemeClr val="bg2">
                <a:lumMod val="75000"/>
                <a:alpha val="90000"/>
              </a:schemeClr>
            </a:solidFill>
          </p:spPr>
          <p:txBody>
            <a:bodyPr wrap="square" rtlCol="0">
              <a:spAutoFit/>
            </a:bodyPr>
            <a:lstStyle/>
            <a:p>
              <a:pPr algn="ctr"/>
              <a:r>
                <a:rPr lang="en-US" sz="1200" b="1" dirty="0"/>
                <a:t>After filtering</a:t>
              </a:r>
            </a:p>
          </p:txBody>
        </p:sp>
      </p:grpSp>
    </p:spTree>
    <p:extLst>
      <p:ext uri="{BB962C8B-B14F-4D97-AF65-F5344CB8AC3E}">
        <p14:creationId xmlns:p14="http://schemas.microsoft.com/office/powerpoint/2010/main" val="2472416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err="1"/>
              <a:t>Keypoints</a:t>
            </a:r>
            <a:r>
              <a:rPr lang="en-US" altLang="zh-CN" sz="2400" b="1" dirty="0"/>
              <a:t> Detection</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1828" y="1035115"/>
            <a:ext cx="4824536" cy="2410450"/>
          </a:xfrm>
          <a:prstGeom prst="rect">
            <a:avLst/>
          </a:prstGeom>
        </p:spPr>
      </p:pic>
      <p:pic>
        <p:nvPicPr>
          <p:cNvPr id="76" name="图片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8571" y="3555747"/>
            <a:ext cx="6036889" cy="2808312"/>
          </a:xfrm>
          <a:prstGeom prst="rect">
            <a:avLst/>
          </a:prstGeom>
        </p:spPr>
      </p:pic>
      <p:sp>
        <p:nvSpPr>
          <p:cNvPr id="77" name="椭圆 76"/>
          <p:cNvSpPr/>
          <p:nvPr/>
        </p:nvSpPr>
        <p:spPr>
          <a:xfrm>
            <a:off x="4644008" y="378904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436096" y="3794859"/>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004048" y="5507719"/>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6A0D2737-FCF5-4AEC-BB23-CD0C824F860C}"/>
              </a:ext>
            </a:extLst>
          </p:cNvPr>
          <p:cNvCxnSpPr>
            <a:stCxn id="77" idx="0"/>
          </p:cNvCxnSpPr>
          <p:nvPr/>
        </p:nvCxnSpPr>
        <p:spPr>
          <a:xfrm flipH="1" flipV="1">
            <a:off x="4499992" y="1296725"/>
            <a:ext cx="432048" cy="2492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6FF36706-DC96-48AB-8E2C-3872F062C27C}"/>
              </a:ext>
            </a:extLst>
          </p:cNvPr>
          <p:cNvCxnSpPr>
            <a:stCxn id="78" idx="0"/>
          </p:cNvCxnSpPr>
          <p:nvPr/>
        </p:nvCxnSpPr>
        <p:spPr>
          <a:xfrm flipH="1" flipV="1">
            <a:off x="5220072" y="1374536"/>
            <a:ext cx="504056" cy="2420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8B7227F-6F70-49B6-B059-DFB1C22AD65A}"/>
              </a:ext>
            </a:extLst>
          </p:cNvPr>
          <p:cNvCxnSpPr>
            <a:stCxn id="79" idx="0"/>
          </p:cNvCxnSpPr>
          <p:nvPr/>
        </p:nvCxnSpPr>
        <p:spPr>
          <a:xfrm flipV="1">
            <a:off x="5292080" y="3321572"/>
            <a:ext cx="2948904" cy="2186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内容占位符 2">
            <a:extLst>
              <a:ext uri="{FF2B5EF4-FFF2-40B4-BE49-F238E27FC236}">
                <a16:creationId xmlns:a16="http://schemas.microsoft.com/office/drawing/2014/main" id="{A30AEC91-0F21-4E2F-AA62-693092FD3F62}"/>
              </a:ext>
            </a:extLst>
          </p:cNvPr>
          <p:cNvSpPr txBox="1">
            <a:spLocks/>
          </p:cNvSpPr>
          <p:nvPr/>
        </p:nvSpPr>
        <p:spPr>
          <a:xfrm>
            <a:off x="352800" y="1083600"/>
            <a:ext cx="8467200" cy="5585760"/>
          </a:xfrm>
          <a:prstGeom prst="rect">
            <a:avLst/>
          </a:prstGeom>
        </p:spPr>
        <p:txBody>
          <a:bodyPr/>
          <a:lstStyle>
            <a:lvl1pPr marL="230505" indent="-230505" algn="l" defTabSz="914400" rtl="0" eaLnBrk="1" latinLnBrk="0" hangingPunct="1">
              <a:spcBef>
                <a:spcPts val="600"/>
              </a:spcBef>
              <a:spcAft>
                <a:spcPts val="400"/>
              </a:spcAft>
              <a:buClr>
                <a:srgbClr val="BBC7EB"/>
              </a:buClr>
              <a:buSzPct val="70000"/>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a:t>Keypoint Filtering</a:t>
            </a:r>
            <a:endParaRPr lang="zh-CN" altLang="en-US"/>
          </a:p>
          <a:p>
            <a:endParaRPr lang="zh-CN" altLang="en-US" dirty="0"/>
          </a:p>
        </p:txBody>
      </p:sp>
    </p:spTree>
    <p:extLst>
      <p:ext uri="{BB962C8B-B14F-4D97-AF65-F5344CB8AC3E}">
        <p14:creationId xmlns:p14="http://schemas.microsoft.com/office/powerpoint/2010/main" val="25276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Motivation</a:t>
            </a:r>
            <a:endParaRPr lang="zh-CN" altLang="en-US"/>
          </a:p>
        </p:txBody>
      </p:sp>
      <p:sp>
        <p:nvSpPr>
          <p:cNvPr id="12" name="内容占位符 11">
            <a:extLst>
              <a:ext uri="{FF2B5EF4-FFF2-40B4-BE49-F238E27FC236}">
                <a16:creationId xmlns:a16="http://schemas.microsoft.com/office/drawing/2014/main" id="{C7E563CD-72E0-984A-9FE3-D506F0785C33}"/>
              </a:ext>
            </a:extLst>
          </p:cNvPr>
          <p:cNvSpPr>
            <a:spLocks noGrp="1"/>
          </p:cNvSpPr>
          <p:nvPr>
            <p:ph idx="1"/>
          </p:nvPr>
        </p:nvSpPr>
        <p:spPr>
          <a:xfrm>
            <a:off x="352801" y="1083600"/>
            <a:ext cx="6049168" cy="5585760"/>
          </a:xfrm>
        </p:spPr>
        <p:txBody>
          <a:bodyPr/>
          <a:lstStyle/>
          <a:p>
            <a:pPr marL="0" indent="0">
              <a:buNone/>
            </a:pPr>
            <a:r>
              <a:rPr lang="zh-CN" altLang="en-US" dirty="0"/>
              <a:t>1</a:t>
            </a:r>
            <a:r>
              <a:rPr lang="en-US" altLang="zh-CN" dirty="0"/>
              <a:t>. </a:t>
            </a:r>
            <a:r>
              <a:rPr lang="zh-CN" altLang="en-US" dirty="0"/>
              <a:t>Measuring water levels with contact and non-contact type gauges</a:t>
            </a:r>
            <a:endParaRPr lang="en-US" altLang="zh-CN" dirty="0"/>
          </a:p>
          <a:p>
            <a:pPr marL="0" indent="0">
              <a:buNone/>
            </a:pPr>
            <a:endParaRPr lang="de-DE" altLang="zh-CN" dirty="0"/>
          </a:p>
          <a:p>
            <a:pPr marL="0" indent="0">
              <a:buNone/>
            </a:pPr>
            <a:r>
              <a:rPr lang="zh-CN" altLang="en-US" dirty="0"/>
              <a:t>2</a:t>
            </a:r>
            <a:r>
              <a:rPr lang="en-US" altLang="zh-CN" dirty="0"/>
              <a:t>. </a:t>
            </a:r>
            <a:r>
              <a:rPr lang="zh-CN" altLang="en-US" dirty="0"/>
              <a:t>Flood inundation maps and digital elevation models</a:t>
            </a:r>
            <a:endParaRPr lang="en-US" altLang="zh-CN" dirty="0"/>
          </a:p>
          <a:p>
            <a:pPr marL="0" indent="0">
              <a:buNone/>
            </a:pPr>
            <a:endParaRPr lang="zh-CN" altLang="en-US" dirty="0"/>
          </a:p>
          <a:p>
            <a:pPr marL="0" indent="0">
              <a:buNone/>
            </a:pPr>
            <a:r>
              <a:rPr lang="zh-CN" altLang="en-US" dirty="0"/>
              <a:t>3</a:t>
            </a:r>
            <a:r>
              <a:rPr lang="en-US" altLang="zh-CN" dirty="0"/>
              <a:t>. </a:t>
            </a:r>
            <a:r>
              <a:rPr lang="zh-CN" altLang="en-US" dirty="0"/>
              <a:t>Image processing and computer vision-based methods</a:t>
            </a:r>
          </a:p>
          <a:p>
            <a:endParaRPr lang="zh-CN" altLang="en-US" dirty="0"/>
          </a:p>
        </p:txBody>
      </p:sp>
      <p:pic>
        <p:nvPicPr>
          <p:cNvPr id="4" name="图片 3"/>
          <p:cNvPicPr>
            <a:picLocks noChangeAspect="1"/>
          </p:cNvPicPr>
          <p:nvPr>
            <p:custDataLst>
              <p:tags r:id="rId1"/>
            </p:custDataLst>
          </p:nvPr>
        </p:nvPicPr>
        <p:blipFill>
          <a:blip r:embed="rId6"/>
          <a:stretch>
            <a:fillRect/>
          </a:stretch>
        </p:blipFill>
        <p:spPr>
          <a:xfrm>
            <a:off x="6391334" y="874812"/>
            <a:ext cx="2447493" cy="1709532"/>
          </a:xfrm>
          <a:prstGeom prst="rect">
            <a:avLst/>
          </a:prstGeom>
        </p:spPr>
      </p:pic>
      <p:pic>
        <p:nvPicPr>
          <p:cNvPr id="1026" name="Picture 2" descr="Flood inundation maps 的图像结果"/>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6367663" y="2996952"/>
            <a:ext cx="2447493" cy="170953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7E7FED9E-91B9-C243-B9E8-C43E7D2350A0}"/>
              </a:ext>
            </a:extLst>
          </p:cNvPr>
          <p:cNvGrpSpPr/>
          <p:nvPr/>
        </p:nvGrpSpPr>
        <p:grpSpPr>
          <a:xfrm>
            <a:off x="3843143" y="4635948"/>
            <a:ext cx="2266887" cy="1748957"/>
            <a:chOff x="3551140" y="4635948"/>
            <a:chExt cx="2266887" cy="1748957"/>
          </a:xfrm>
        </p:grpSpPr>
        <p:pic>
          <p:nvPicPr>
            <p:cNvPr id="5" name="图片 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551140" y="4635948"/>
              <a:ext cx="2266887" cy="1492389"/>
            </a:xfrm>
            <a:prstGeom prst="rect">
              <a:avLst/>
            </a:prstGeom>
          </p:spPr>
        </p:pic>
        <p:sp>
          <p:nvSpPr>
            <p:cNvPr id="6" name="文本框 5"/>
            <p:cNvSpPr txBox="1"/>
            <p:nvPr/>
          </p:nvSpPr>
          <p:spPr>
            <a:xfrm>
              <a:off x="4358851" y="6169461"/>
              <a:ext cx="127000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Verdana"/>
                  <a:ea typeface="+mn-ea"/>
                  <a:cs typeface="+mn-cs"/>
                </a:rPr>
                <a:t>This</a:t>
              </a:r>
              <a:r>
                <a:rPr kumimoji="0" lang="zh-CN" altLang="en-US" sz="800" b="0" i="0" u="none" strike="noStrike" kern="1200" cap="none" spc="0" normalizeH="0" baseline="0" noProof="0" dirty="0">
                  <a:ln>
                    <a:noFill/>
                  </a:ln>
                  <a:solidFill>
                    <a:prstClr val="black"/>
                  </a:solidFill>
                  <a:effectLst/>
                  <a:uLnTx/>
                  <a:uFillTx/>
                  <a:latin typeface="Verdana"/>
                  <a:ea typeface="+mn-ea"/>
                  <a:cs typeface="+mn-cs"/>
                </a:rPr>
                <a:t> </a:t>
              </a:r>
              <a:r>
                <a:rPr kumimoji="0" lang="en-US" altLang="zh-CN" sz="800" b="0" i="0" u="none" strike="noStrike" kern="1200" cap="none" spc="0" normalizeH="0" baseline="0" noProof="0" dirty="0">
                  <a:ln>
                    <a:noFill/>
                  </a:ln>
                  <a:solidFill>
                    <a:prstClr val="black"/>
                  </a:solidFill>
                  <a:effectLst/>
                  <a:uLnTx/>
                  <a:uFillTx/>
                  <a:latin typeface="Verdana"/>
                  <a:ea typeface="+mn-ea"/>
                  <a:cs typeface="+mn-cs"/>
                </a:rPr>
                <a:t>work</a:t>
              </a:r>
              <a:endParaRPr kumimoji="0" lang="zh-CN" altLang="en-US" sz="800"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7" name="文本框 6"/>
          <p:cNvSpPr txBox="1"/>
          <p:nvPr/>
        </p:nvSpPr>
        <p:spPr>
          <a:xfrm>
            <a:off x="6288375" y="4628807"/>
            <a:ext cx="2557204"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Verdana"/>
                <a:ea typeface="+mn-ea"/>
                <a:cs typeface="+mn-cs"/>
              </a:rPr>
              <a:t>Source: </a:t>
            </a:r>
            <a:r>
              <a:rPr kumimoji="0" lang="zh-CN" altLang="en-US" sz="800" b="0" i="0" u="none" strike="noStrike" kern="1200" cap="none" spc="0" normalizeH="0" baseline="0" noProof="0" dirty="0">
                <a:ln>
                  <a:noFill/>
                </a:ln>
                <a:solidFill>
                  <a:prstClr val="black"/>
                </a:solidFill>
                <a:effectLst/>
                <a:uLnTx/>
                <a:uFillTx/>
                <a:latin typeface="Verdana"/>
                <a:ea typeface="+mn-ea"/>
                <a:cs typeface="+mn-cs"/>
              </a:rPr>
              <a:t>http://www.usgs.gov/news/3d-elevation-%E2%80%93-we%E2%80%99ve-got-you-covered-all-50-states?qt-news_science_products=2</a:t>
            </a:r>
          </a:p>
        </p:txBody>
      </p:sp>
      <p:sp>
        <p:nvSpPr>
          <p:cNvPr id="9" name="文本框 8"/>
          <p:cNvSpPr txBox="1"/>
          <p:nvPr/>
        </p:nvSpPr>
        <p:spPr>
          <a:xfrm>
            <a:off x="6297467" y="2530614"/>
            <a:ext cx="2955053"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Verdana"/>
                <a:ea typeface="+mn-ea"/>
                <a:cs typeface="+mn-cs"/>
              </a:rPr>
              <a:t>Source</a:t>
            </a:r>
            <a:r>
              <a:rPr kumimoji="0" lang="zh-CN" altLang="en-US" sz="800" b="0" i="0" u="none" strike="noStrike" kern="1200" cap="none" spc="0" normalizeH="0" baseline="0" noProof="0" dirty="0">
                <a:ln>
                  <a:noFill/>
                </a:ln>
                <a:solidFill>
                  <a:prstClr val="black"/>
                </a:solidFill>
                <a:effectLst/>
                <a:uLnTx/>
                <a:uFillTx/>
                <a:latin typeface="Verdana"/>
                <a:ea typeface="+mn-ea"/>
                <a:cs typeface="+mn-cs"/>
              </a:rPr>
              <a:t>：https://www.quanjing.com/imgbuy/ul0220-4772.html</a:t>
            </a:r>
          </a:p>
        </p:txBody>
      </p:sp>
      <p:grpSp>
        <p:nvGrpSpPr>
          <p:cNvPr id="10" name="组合 9">
            <a:extLst>
              <a:ext uri="{FF2B5EF4-FFF2-40B4-BE49-F238E27FC236}">
                <a16:creationId xmlns:a16="http://schemas.microsoft.com/office/drawing/2014/main" id="{757C95B8-DB9D-324F-897C-33D9490F5E32}"/>
              </a:ext>
            </a:extLst>
          </p:cNvPr>
          <p:cNvGrpSpPr/>
          <p:nvPr/>
        </p:nvGrpSpPr>
        <p:grpSpPr>
          <a:xfrm>
            <a:off x="251520" y="4581128"/>
            <a:ext cx="3574256" cy="1837676"/>
            <a:chOff x="251520" y="4581128"/>
            <a:chExt cx="3574256" cy="1837676"/>
          </a:xfrm>
        </p:grpSpPr>
        <p:pic>
          <p:nvPicPr>
            <p:cNvPr id="11" name="图片 10">
              <a:extLst>
                <a:ext uri="{FF2B5EF4-FFF2-40B4-BE49-F238E27FC236}">
                  <a16:creationId xmlns:a16="http://schemas.microsoft.com/office/drawing/2014/main" id="{46472A86-9002-456D-B39F-E8A67EA1D74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4725" t="52253" r="25588" b="17946"/>
            <a:stretch/>
          </p:blipFill>
          <p:spPr>
            <a:xfrm>
              <a:off x="251520" y="4581128"/>
              <a:ext cx="2018634" cy="1718825"/>
            </a:xfrm>
            <a:prstGeom prst="rect">
              <a:avLst/>
            </a:prstGeom>
          </p:spPr>
        </p:pic>
        <p:sp>
          <p:nvSpPr>
            <p:cNvPr id="13" name="文本框 12">
              <a:extLst>
                <a:ext uri="{FF2B5EF4-FFF2-40B4-BE49-F238E27FC236}">
                  <a16:creationId xmlns:a16="http://schemas.microsoft.com/office/drawing/2014/main" id="{4D1AFE69-3E52-4812-A8D0-D5BE72AF4D51}"/>
                </a:ext>
              </a:extLst>
            </p:cNvPr>
            <p:cNvSpPr txBox="1"/>
            <p:nvPr/>
          </p:nvSpPr>
          <p:spPr>
            <a:xfrm>
              <a:off x="2555776" y="6169850"/>
              <a:ext cx="127000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Verdana"/>
                  <a:ea typeface="+mn-ea"/>
                  <a:cs typeface="+mn-cs"/>
                </a:rPr>
                <a:t>Feng et al. 2020</a:t>
              </a:r>
              <a:endParaRPr kumimoji="0" lang="zh-CN" altLang="en-US" sz="800" b="0" i="0" u="none" strike="noStrike" kern="1200" cap="none" spc="0" normalizeH="0" baseline="0" noProof="0" dirty="0">
                <a:ln>
                  <a:noFill/>
                </a:ln>
                <a:solidFill>
                  <a:prstClr val="black"/>
                </a:solidFill>
                <a:effectLst/>
                <a:uLnTx/>
                <a:uFillTx/>
                <a:latin typeface="Verdana"/>
                <a:ea typeface="+mn-ea"/>
                <a:cs typeface="+mn-cs"/>
              </a:endParaRPr>
            </a:p>
          </p:txBody>
        </p:sp>
        <p:pic>
          <p:nvPicPr>
            <p:cNvPr id="14" name="图片 13">
              <a:extLst>
                <a:ext uri="{FF2B5EF4-FFF2-40B4-BE49-F238E27FC236}">
                  <a16:creationId xmlns:a16="http://schemas.microsoft.com/office/drawing/2014/main" id="{C27D21B6-3A74-4E1E-990C-F6C93804E3F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0704" t="34600" r="28756" b="38971"/>
            <a:stretch/>
          </p:blipFill>
          <p:spPr>
            <a:xfrm>
              <a:off x="2503635" y="4581128"/>
              <a:ext cx="1106026" cy="1559976"/>
            </a:xfrm>
            <a:prstGeom prst="rect">
              <a:avLst/>
            </a:prstGeom>
          </p:spPr>
        </p:pic>
        <p:sp>
          <p:nvSpPr>
            <p:cNvPr id="16" name="文本框 15">
              <a:extLst>
                <a:ext uri="{FF2B5EF4-FFF2-40B4-BE49-F238E27FC236}">
                  <a16:creationId xmlns:a16="http://schemas.microsoft.com/office/drawing/2014/main" id="{1A0C2C73-A4C4-497D-8C30-B50B5F942EF6}"/>
                </a:ext>
              </a:extLst>
            </p:cNvPr>
            <p:cNvSpPr txBox="1"/>
            <p:nvPr/>
          </p:nvSpPr>
          <p:spPr>
            <a:xfrm>
              <a:off x="625837" y="6203360"/>
              <a:ext cx="1270000" cy="21544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Verdana"/>
                  <a:ea typeface="+mn-ea"/>
                  <a:cs typeface="+mn-cs"/>
                </a:rPr>
                <a:t>Kharazi</a:t>
              </a:r>
              <a:r>
                <a:rPr kumimoji="0" lang="en-US" altLang="zh-CN" sz="800" b="0" i="0" u="none" strike="noStrike" kern="1200" cap="none" spc="0" normalizeH="0" baseline="0" noProof="0" dirty="0">
                  <a:ln>
                    <a:noFill/>
                  </a:ln>
                  <a:solidFill>
                    <a:prstClr val="black"/>
                  </a:solidFill>
                  <a:effectLst/>
                  <a:uLnTx/>
                  <a:uFillTx/>
                  <a:latin typeface="Verdana"/>
                  <a:ea typeface="+mn-ea"/>
                  <a:cs typeface="+mn-cs"/>
                </a:rPr>
                <a:t> et al. 2021</a:t>
              </a:r>
              <a:endParaRPr kumimoji="0" lang="zh-CN" altLang="en-US" sz="800" b="0" i="0" u="none" strike="noStrike" kern="1200" cap="none" spc="0" normalizeH="0" baseline="0" noProof="0" dirty="0">
                <a:ln>
                  <a:noFill/>
                </a:ln>
                <a:solidFill>
                  <a:prstClr val="black"/>
                </a:solidFill>
                <a:effectLst/>
                <a:uLnTx/>
                <a:uFillTx/>
                <a:latin typeface="Verdana"/>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a:extLst>
              <a:ext uri="{FF2B5EF4-FFF2-40B4-BE49-F238E27FC236}">
                <a16:creationId xmlns:a16="http://schemas.microsoft.com/office/drawing/2014/main" id="{37D38C16-DEE4-44D0-AD12-C9894DE75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21" y="1895834"/>
            <a:ext cx="8892480" cy="4442890"/>
          </a:xfrm>
          <a:prstGeom prst="rect">
            <a:avLst/>
          </a:prstGeom>
        </p:spPr>
      </p:pic>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err="1"/>
              <a:t>Keypoints</a:t>
            </a:r>
            <a:r>
              <a:rPr lang="en-US" altLang="zh-CN" sz="2400" b="1" dirty="0"/>
              <a:t> Detection</a:t>
            </a:r>
            <a:endParaRPr lang="zh-CN" altLang="en-US" dirty="0"/>
          </a:p>
        </p:txBody>
      </p:sp>
      <p:sp>
        <p:nvSpPr>
          <p:cNvPr id="11" name="椭圆 10"/>
          <p:cNvSpPr/>
          <p:nvPr/>
        </p:nvSpPr>
        <p:spPr>
          <a:xfrm>
            <a:off x="3111051" y="3131644"/>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3275856" y="2808115"/>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43"/>
          <p:cNvSpPr/>
          <p:nvPr/>
        </p:nvSpPr>
        <p:spPr>
          <a:xfrm>
            <a:off x="3700768" y="2772840"/>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44"/>
          <p:cNvSpPr/>
          <p:nvPr/>
        </p:nvSpPr>
        <p:spPr>
          <a:xfrm>
            <a:off x="3659621" y="3060872"/>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椭圆 47"/>
          <p:cNvSpPr/>
          <p:nvPr/>
        </p:nvSpPr>
        <p:spPr>
          <a:xfrm>
            <a:off x="3588270" y="3246728"/>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椭圆 52"/>
          <p:cNvSpPr/>
          <p:nvPr/>
        </p:nvSpPr>
        <p:spPr>
          <a:xfrm>
            <a:off x="3522818" y="3472476"/>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1" name="文本框 70">
            <a:extLst>
              <a:ext uri="{FF2B5EF4-FFF2-40B4-BE49-F238E27FC236}">
                <a16:creationId xmlns:a16="http://schemas.microsoft.com/office/drawing/2014/main" id="{75DF7004-19D8-4EE1-9996-020621B2380D}"/>
              </a:ext>
            </a:extLst>
          </p:cNvPr>
          <p:cNvSpPr txBox="1"/>
          <p:nvPr/>
        </p:nvSpPr>
        <p:spPr>
          <a:xfrm>
            <a:off x="1464596" y="1526502"/>
            <a:ext cx="6655739" cy="369332"/>
          </a:xfrm>
          <a:prstGeom prst="rect">
            <a:avLst/>
          </a:prstGeom>
          <a:noFill/>
        </p:spPr>
        <p:txBody>
          <a:bodyPr wrap="square">
            <a:spAutoFit/>
          </a:bodyPr>
          <a:lstStyle/>
          <a:p>
            <a:r>
              <a:rPr lang="en-US" altLang="zh-CN" dirty="0"/>
              <a:t>Repeated points on the left and right sides are removed</a:t>
            </a:r>
            <a:endParaRPr lang="zh-CN" altLang="en-US" dirty="0"/>
          </a:p>
        </p:txBody>
      </p:sp>
      <p:sp>
        <p:nvSpPr>
          <p:cNvPr id="72" name="内容占位符 2">
            <a:extLst>
              <a:ext uri="{FF2B5EF4-FFF2-40B4-BE49-F238E27FC236}">
                <a16:creationId xmlns:a16="http://schemas.microsoft.com/office/drawing/2014/main" id="{CB9A283C-34A2-4D60-99A4-6F401ED1707D}"/>
              </a:ext>
            </a:extLst>
          </p:cNvPr>
          <p:cNvSpPr txBox="1">
            <a:spLocks/>
          </p:cNvSpPr>
          <p:nvPr/>
        </p:nvSpPr>
        <p:spPr>
          <a:xfrm>
            <a:off x="352800" y="1083600"/>
            <a:ext cx="8467200" cy="5585760"/>
          </a:xfrm>
          <a:prstGeom prst="rect">
            <a:avLst/>
          </a:prstGeom>
        </p:spPr>
        <p:txBody>
          <a:bodyPr/>
          <a:lstStyle>
            <a:lvl1pPr marL="230505" indent="-230505" algn="l" defTabSz="914400" rtl="0" eaLnBrk="1" latinLnBrk="0" hangingPunct="1">
              <a:spcBef>
                <a:spcPts val="600"/>
              </a:spcBef>
              <a:spcAft>
                <a:spcPts val="400"/>
              </a:spcAft>
              <a:buClr>
                <a:srgbClr val="BBC7EB"/>
              </a:buClr>
              <a:buSzPct val="70000"/>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err="1"/>
              <a:t>Keypoint</a:t>
            </a:r>
            <a:r>
              <a:rPr lang="en-US" altLang="zh-CN" dirty="0"/>
              <a:t> Filtering</a:t>
            </a:r>
            <a:endParaRPr lang="zh-CN" altLang="en-US" dirty="0"/>
          </a:p>
          <a:p>
            <a:endParaRPr lang="zh-CN" altLang="en-US" dirty="0"/>
          </a:p>
        </p:txBody>
      </p:sp>
      <p:sp>
        <p:nvSpPr>
          <p:cNvPr id="73" name="椭圆 72">
            <a:extLst>
              <a:ext uri="{FF2B5EF4-FFF2-40B4-BE49-F238E27FC236}">
                <a16:creationId xmlns:a16="http://schemas.microsoft.com/office/drawing/2014/main" id="{CC78A923-E952-4725-BFDD-1EA7B2C009B6}"/>
              </a:ext>
            </a:extLst>
          </p:cNvPr>
          <p:cNvSpPr/>
          <p:nvPr/>
        </p:nvSpPr>
        <p:spPr>
          <a:xfrm>
            <a:off x="8244408" y="2520083"/>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椭圆 73">
            <a:extLst>
              <a:ext uri="{FF2B5EF4-FFF2-40B4-BE49-F238E27FC236}">
                <a16:creationId xmlns:a16="http://schemas.microsoft.com/office/drawing/2014/main" id="{1B87B85E-8380-4F6A-B5BF-EFE9BD1DB05E}"/>
              </a:ext>
            </a:extLst>
          </p:cNvPr>
          <p:cNvSpPr/>
          <p:nvPr/>
        </p:nvSpPr>
        <p:spPr>
          <a:xfrm>
            <a:off x="8573115" y="2520083"/>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椭圆 74">
            <a:extLst>
              <a:ext uri="{FF2B5EF4-FFF2-40B4-BE49-F238E27FC236}">
                <a16:creationId xmlns:a16="http://schemas.microsoft.com/office/drawing/2014/main" id="{3B47293E-75A8-417F-9F4F-2D5A63865800}"/>
              </a:ext>
            </a:extLst>
          </p:cNvPr>
          <p:cNvSpPr/>
          <p:nvPr/>
        </p:nvSpPr>
        <p:spPr>
          <a:xfrm>
            <a:off x="8285083" y="2973767"/>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6" name="椭圆 75">
            <a:extLst>
              <a:ext uri="{FF2B5EF4-FFF2-40B4-BE49-F238E27FC236}">
                <a16:creationId xmlns:a16="http://schemas.microsoft.com/office/drawing/2014/main" id="{A6E23B95-8B33-4E47-B551-0E637A3E0133}"/>
              </a:ext>
            </a:extLst>
          </p:cNvPr>
          <p:cNvSpPr/>
          <p:nvPr/>
        </p:nvSpPr>
        <p:spPr>
          <a:xfrm>
            <a:off x="8675984" y="2954768"/>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椭圆 76">
            <a:extLst>
              <a:ext uri="{FF2B5EF4-FFF2-40B4-BE49-F238E27FC236}">
                <a16:creationId xmlns:a16="http://schemas.microsoft.com/office/drawing/2014/main" id="{B57E2AC4-EF57-4E9F-BDC0-B2DB5F47BF9E}"/>
              </a:ext>
            </a:extLst>
          </p:cNvPr>
          <p:cNvSpPr/>
          <p:nvPr/>
        </p:nvSpPr>
        <p:spPr>
          <a:xfrm>
            <a:off x="3686125" y="4741638"/>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椭圆 77">
            <a:extLst>
              <a:ext uri="{FF2B5EF4-FFF2-40B4-BE49-F238E27FC236}">
                <a16:creationId xmlns:a16="http://schemas.microsoft.com/office/drawing/2014/main" id="{99874F11-CE88-4E3B-A63B-3F08D0CCE0AF}"/>
              </a:ext>
            </a:extLst>
          </p:cNvPr>
          <p:cNvSpPr/>
          <p:nvPr/>
        </p:nvSpPr>
        <p:spPr>
          <a:xfrm>
            <a:off x="3289108" y="4705920"/>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椭圆 78">
            <a:extLst>
              <a:ext uri="{FF2B5EF4-FFF2-40B4-BE49-F238E27FC236}">
                <a16:creationId xmlns:a16="http://schemas.microsoft.com/office/drawing/2014/main" id="{7A34870A-0992-4C64-8067-73268F464032}"/>
              </a:ext>
            </a:extLst>
          </p:cNvPr>
          <p:cNvSpPr/>
          <p:nvPr/>
        </p:nvSpPr>
        <p:spPr>
          <a:xfrm>
            <a:off x="3300238" y="5144533"/>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椭圆 79">
            <a:extLst>
              <a:ext uri="{FF2B5EF4-FFF2-40B4-BE49-F238E27FC236}">
                <a16:creationId xmlns:a16="http://schemas.microsoft.com/office/drawing/2014/main" id="{BABBE9FB-8C33-427E-B7A3-D80A0200A76D}"/>
              </a:ext>
            </a:extLst>
          </p:cNvPr>
          <p:cNvSpPr/>
          <p:nvPr/>
        </p:nvSpPr>
        <p:spPr>
          <a:xfrm>
            <a:off x="3641477" y="5153242"/>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椭圆 80">
            <a:extLst>
              <a:ext uri="{FF2B5EF4-FFF2-40B4-BE49-F238E27FC236}">
                <a16:creationId xmlns:a16="http://schemas.microsoft.com/office/drawing/2014/main" id="{377BA10F-7A7A-4DFA-A900-59FCCA86905E}"/>
              </a:ext>
            </a:extLst>
          </p:cNvPr>
          <p:cNvSpPr/>
          <p:nvPr/>
        </p:nvSpPr>
        <p:spPr>
          <a:xfrm>
            <a:off x="8100392" y="5035122"/>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椭圆 82">
            <a:extLst>
              <a:ext uri="{FF2B5EF4-FFF2-40B4-BE49-F238E27FC236}">
                <a16:creationId xmlns:a16="http://schemas.microsoft.com/office/drawing/2014/main" id="{CBC3B302-C63B-487A-AA9B-C92D0C42CDA2}"/>
              </a:ext>
            </a:extLst>
          </p:cNvPr>
          <p:cNvSpPr/>
          <p:nvPr/>
        </p:nvSpPr>
        <p:spPr>
          <a:xfrm>
            <a:off x="8702419" y="5035122"/>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椭圆 83">
            <a:extLst>
              <a:ext uri="{FF2B5EF4-FFF2-40B4-BE49-F238E27FC236}">
                <a16:creationId xmlns:a16="http://schemas.microsoft.com/office/drawing/2014/main" id="{0D628DF8-C808-49FF-945F-88FF3617B262}"/>
              </a:ext>
            </a:extLst>
          </p:cNvPr>
          <p:cNvSpPr/>
          <p:nvPr/>
        </p:nvSpPr>
        <p:spPr>
          <a:xfrm>
            <a:off x="8753671" y="5318158"/>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5" name="椭圆 84">
            <a:extLst>
              <a:ext uri="{FF2B5EF4-FFF2-40B4-BE49-F238E27FC236}">
                <a16:creationId xmlns:a16="http://schemas.microsoft.com/office/drawing/2014/main" id="{AFD68651-ACEB-4A97-B11A-F98079BAE5A7}"/>
              </a:ext>
            </a:extLst>
          </p:cNvPr>
          <p:cNvSpPr/>
          <p:nvPr/>
        </p:nvSpPr>
        <p:spPr>
          <a:xfrm>
            <a:off x="8120335" y="5249316"/>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 name="椭圆 85">
            <a:extLst>
              <a:ext uri="{FF2B5EF4-FFF2-40B4-BE49-F238E27FC236}">
                <a16:creationId xmlns:a16="http://schemas.microsoft.com/office/drawing/2014/main" id="{8E75CAD4-CA4B-41DA-AE7F-46867FD947AF}"/>
              </a:ext>
            </a:extLst>
          </p:cNvPr>
          <p:cNvSpPr/>
          <p:nvPr/>
        </p:nvSpPr>
        <p:spPr>
          <a:xfrm>
            <a:off x="8192343" y="5414634"/>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7" name="椭圆 86">
            <a:extLst>
              <a:ext uri="{FF2B5EF4-FFF2-40B4-BE49-F238E27FC236}">
                <a16:creationId xmlns:a16="http://schemas.microsoft.com/office/drawing/2014/main" id="{C802E98C-E4BF-401F-A562-34EF9D382799}"/>
              </a:ext>
            </a:extLst>
          </p:cNvPr>
          <p:cNvSpPr/>
          <p:nvPr/>
        </p:nvSpPr>
        <p:spPr>
          <a:xfrm>
            <a:off x="8192343" y="5631647"/>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8" name="椭圆 87">
            <a:extLst>
              <a:ext uri="{FF2B5EF4-FFF2-40B4-BE49-F238E27FC236}">
                <a16:creationId xmlns:a16="http://schemas.microsoft.com/office/drawing/2014/main" id="{02D1CC40-BF9D-4E45-AC75-3442D2BD5ED0}"/>
              </a:ext>
            </a:extLst>
          </p:cNvPr>
          <p:cNvSpPr/>
          <p:nvPr/>
        </p:nvSpPr>
        <p:spPr>
          <a:xfrm>
            <a:off x="8120335" y="5906680"/>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4" grpId="0" animBg="1"/>
      <p:bldP spid="45" grpId="0" animBg="1"/>
      <p:bldP spid="48" grpId="0" animBg="1"/>
      <p:bldP spid="53" grpId="0" animBg="1"/>
      <p:bldP spid="7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 </a:t>
            </a:r>
            <a:br>
              <a:rPr lang="en-US" altLang="zh-CN" dirty="0"/>
            </a:br>
            <a:r>
              <a:rPr lang="en-US" altLang="zh-CN" sz="2400" b="1" dirty="0" err="1"/>
              <a:t>Keypoints</a:t>
            </a:r>
            <a:r>
              <a:rPr lang="en-US" altLang="zh-CN" sz="2400" b="1" dirty="0"/>
              <a:t> Detection</a:t>
            </a:r>
            <a:endParaRPr lang="zh-CN" altLang="en-US" dirty="0"/>
          </a:p>
        </p:txBody>
      </p:sp>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654" y="1024393"/>
            <a:ext cx="5163669" cy="2402097"/>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80" y="3881770"/>
            <a:ext cx="5157695" cy="2402097"/>
          </a:xfrm>
          <a:prstGeom prst="rect">
            <a:avLst/>
          </a:prstGeom>
        </p:spPr>
      </p:pic>
      <p:sp>
        <p:nvSpPr>
          <p:cNvPr id="71" name="文本框 70"/>
          <p:cNvSpPr txBox="1"/>
          <p:nvPr/>
        </p:nvSpPr>
        <p:spPr>
          <a:xfrm>
            <a:off x="6012160" y="2040775"/>
            <a:ext cx="2141840" cy="369332"/>
          </a:xfrm>
          <a:prstGeom prst="rect">
            <a:avLst/>
          </a:prstGeom>
          <a:noFill/>
        </p:spPr>
        <p:txBody>
          <a:bodyPr wrap="square">
            <a:spAutoFit/>
          </a:bodyPr>
          <a:lstStyle/>
          <a:p>
            <a:r>
              <a:rPr lang="en-US" altLang="zh-CN" dirty="0"/>
              <a:t>Before filtering</a:t>
            </a:r>
            <a:endParaRPr lang="zh-CN" altLang="en-US" dirty="0"/>
          </a:p>
        </p:txBody>
      </p:sp>
      <p:sp>
        <p:nvSpPr>
          <p:cNvPr id="72" name="文本框 71"/>
          <p:cNvSpPr txBox="1"/>
          <p:nvPr/>
        </p:nvSpPr>
        <p:spPr>
          <a:xfrm>
            <a:off x="6012160" y="5082818"/>
            <a:ext cx="2141840" cy="369332"/>
          </a:xfrm>
          <a:prstGeom prst="rect">
            <a:avLst/>
          </a:prstGeom>
          <a:noFill/>
        </p:spPr>
        <p:txBody>
          <a:bodyPr wrap="square">
            <a:spAutoFit/>
          </a:bodyPr>
          <a:lstStyle/>
          <a:p>
            <a:r>
              <a:rPr lang="en-US" altLang="zh-CN" dirty="0"/>
              <a:t>After filtering</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a:t>
            </a:r>
            <a:br>
              <a:rPr lang="en-US" altLang="zh-CN" dirty="0"/>
            </a:br>
            <a:r>
              <a:rPr lang="en-US" altLang="zh-CN" sz="2400" b="1" dirty="0"/>
              <a:t>PnP (Perspective-n-Points)</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352" y="979892"/>
            <a:ext cx="4019937" cy="2160239"/>
          </a:xfrm>
          <a:prstGeom prst="rect">
            <a:avLst/>
          </a:prstGeom>
        </p:spPr>
      </p:pic>
      <p:sp>
        <p:nvSpPr>
          <p:cNvPr id="6" name="箭头: 下 5"/>
          <p:cNvSpPr/>
          <p:nvPr/>
        </p:nvSpPr>
        <p:spPr>
          <a:xfrm>
            <a:off x="4325079" y="3053585"/>
            <a:ext cx="328065"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793" y="4340561"/>
            <a:ext cx="4846413" cy="2160239"/>
          </a:xfrm>
          <a:prstGeom prst="rect">
            <a:avLst/>
          </a:prstGeom>
        </p:spPr>
      </p:pic>
      <p:sp>
        <p:nvSpPr>
          <p:cNvPr id="9" name="文本框 8"/>
          <p:cNvSpPr txBox="1"/>
          <p:nvPr/>
        </p:nvSpPr>
        <p:spPr>
          <a:xfrm>
            <a:off x="1475656" y="3512407"/>
            <a:ext cx="7200800" cy="369332"/>
          </a:xfrm>
          <a:prstGeom prst="rect">
            <a:avLst/>
          </a:prstGeom>
          <a:noFill/>
        </p:spPr>
        <p:txBody>
          <a:bodyPr wrap="square" rtlCol="0">
            <a:spAutoFit/>
          </a:bodyPr>
          <a:lstStyle/>
          <a:p>
            <a:r>
              <a:rPr lang="en-US" altLang="zh-CN" dirty="0"/>
              <a:t>6DoF Pose Information(Translation and rotation vector)</a:t>
            </a:r>
            <a:endParaRPr lang="zh-CN" altLang="en-US" dirty="0"/>
          </a:p>
        </p:txBody>
      </p:sp>
      <p:sp>
        <p:nvSpPr>
          <p:cNvPr id="13" name="箭头: 下 12"/>
          <p:cNvSpPr/>
          <p:nvPr/>
        </p:nvSpPr>
        <p:spPr>
          <a:xfrm>
            <a:off x="4325079" y="3836505"/>
            <a:ext cx="328065"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587016" y="3907139"/>
            <a:ext cx="1287760" cy="369332"/>
          </a:xfrm>
          <a:prstGeom prst="rect">
            <a:avLst/>
          </a:prstGeom>
          <a:noFill/>
        </p:spPr>
        <p:txBody>
          <a:bodyPr wrap="square" rtlCol="0">
            <a:spAutoFit/>
          </a:bodyPr>
          <a:lstStyle/>
          <a:p>
            <a:r>
              <a:rPr lang="en-US" altLang="zh-CN" dirty="0">
                <a:solidFill>
                  <a:srgbClr val="FF0000"/>
                </a:solidFill>
              </a:rPr>
              <a:t>reproject</a:t>
            </a:r>
            <a:endParaRPr lang="zh-CN" altLang="en-US" dirty="0">
              <a:solidFill>
                <a:srgbClr val="FF0000"/>
              </a:solidFill>
            </a:endParaRPr>
          </a:p>
        </p:txBody>
      </p:sp>
      <p:sp>
        <p:nvSpPr>
          <p:cNvPr id="15" name="文本框 14"/>
          <p:cNvSpPr txBox="1"/>
          <p:nvPr/>
        </p:nvSpPr>
        <p:spPr>
          <a:xfrm>
            <a:off x="4589312" y="3146625"/>
            <a:ext cx="1981083" cy="369332"/>
          </a:xfrm>
          <a:prstGeom prst="rect">
            <a:avLst/>
          </a:prstGeom>
          <a:noFill/>
        </p:spPr>
        <p:txBody>
          <a:bodyPr wrap="square" rtlCol="0">
            <a:spAutoFit/>
          </a:bodyPr>
          <a:lstStyle/>
          <a:p>
            <a:r>
              <a:rPr lang="en-US" altLang="zh-CN" dirty="0">
                <a:solidFill>
                  <a:srgbClr val="FF0000"/>
                </a:solidFill>
              </a:rPr>
              <a:t>PnP process</a:t>
            </a:r>
            <a:endParaRPr lang="zh-CN" altLang="en-US" dirty="0">
              <a:solidFill>
                <a:srgbClr val="FF0000"/>
              </a:solidFill>
            </a:endParaRPr>
          </a:p>
        </p:txBody>
      </p:sp>
      <p:pic>
        <p:nvPicPr>
          <p:cNvPr id="5" name="图片 4">
            <a:extLst>
              <a:ext uri="{FF2B5EF4-FFF2-40B4-BE49-F238E27FC236}">
                <a16:creationId xmlns:a16="http://schemas.microsoft.com/office/drawing/2014/main" id="{5F6F64F6-7EBC-4117-82F6-A48D5D01EEF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035" t="32278" r="5900" b="29000"/>
          <a:stretch/>
        </p:blipFill>
        <p:spPr>
          <a:xfrm>
            <a:off x="4608457" y="967851"/>
            <a:ext cx="4212159" cy="217877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a:t>
            </a:r>
            <a:br>
              <a:rPr lang="en-US" altLang="zh-CN" dirty="0"/>
            </a:br>
            <a:r>
              <a:rPr lang="en-US" altLang="zh-CN" sz="2400" b="1" dirty="0"/>
              <a:t>PnP (Perspective-n-Points)</a:t>
            </a:r>
            <a:endParaRPr lang="zh-CN" altLang="en-US" dirty="0"/>
          </a:p>
        </p:txBody>
      </p:sp>
      <p:sp>
        <p:nvSpPr>
          <p:cNvPr id="5" name="文本框 4">
            <a:extLst>
              <a:ext uri="{FF2B5EF4-FFF2-40B4-BE49-F238E27FC236}">
                <a16:creationId xmlns:a16="http://schemas.microsoft.com/office/drawing/2014/main" id="{6D2D8B7E-EF10-418C-8999-27B457EBE6E7}"/>
              </a:ext>
            </a:extLst>
          </p:cNvPr>
          <p:cNvSpPr txBox="1"/>
          <p:nvPr/>
        </p:nvSpPr>
        <p:spPr>
          <a:xfrm>
            <a:off x="353416" y="886396"/>
            <a:ext cx="8064896" cy="5632311"/>
          </a:xfrm>
          <a:prstGeom prst="rect">
            <a:avLst/>
          </a:prstGeom>
          <a:noFill/>
        </p:spPr>
        <p:txBody>
          <a:bodyPr wrap="square" rtlCol="0">
            <a:spAutoFit/>
          </a:bodyPr>
          <a:lstStyle/>
          <a:p>
            <a:r>
              <a:rPr lang="en-US" altLang="zh-CN" b="1" dirty="0"/>
              <a:t>Input:</a:t>
            </a:r>
            <a:r>
              <a:rPr lang="en-US" altLang="zh-CN" sz="1800" b="1" dirty="0"/>
              <a:t> </a:t>
            </a:r>
          </a:p>
          <a:p>
            <a:r>
              <a:rPr lang="en-US" altLang="zh-CN" sz="1800" dirty="0" err="1"/>
              <a:t>Keypoints</a:t>
            </a:r>
            <a:r>
              <a:rPr lang="en-US" altLang="zh-CN" sz="1800" dirty="0"/>
              <a:t> of each candidate after filtering</a:t>
            </a:r>
          </a:p>
          <a:p>
            <a:r>
              <a:rPr lang="en-US" altLang="zh-CN" dirty="0"/>
              <a:t>The fake camera intrinsic parameters</a:t>
            </a:r>
            <a:endParaRPr lang="en-US" altLang="zh-CN" sz="1800" dirty="0"/>
          </a:p>
          <a:p>
            <a:r>
              <a:rPr lang="en-US" altLang="zh-CN" dirty="0"/>
              <a:t>Class of the candidate </a:t>
            </a:r>
          </a:p>
          <a:p>
            <a:endParaRPr lang="en-US" altLang="zh-CN" dirty="0"/>
          </a:p>
          <a:p>
            <a:r>
              <a:rPr lang="en-US" altLang="zh-CN" b="1" dirty="0"/>
              <a:t>Output:</a:t>
            </a:r>
          </a:p>
          <a:p>
            <a:r>
              <a:rPr lang="en-US" altLang="zh-CN" dirty="0"/>
              <a:t>Pose information (translation and rotation) </a:t>
            </a:r>
          </a:p>
          <a:p>
            <a:endParaRPr lang="en-US" altLang="zh-CN" dirty="0"/>
          </a:p>
          <a:p>
            <a:r>
              <a:rPr lang="en-US" altLang="zh-CN" b="1" dirty="0"/>
              <a:t>Steps:</a:t>
            </a:r>
          </a:p>
          <a:p>
            <a:pPr indent="-342900">
              <a:buAutoNum type="arabicPeriod"/>
            </a:pPr>
            <a:r>
              <a:rPr lang="en-US" altLang="zh-CN" dirty="0"/>
              <a:t>Iterate -&gt; each candidate.</a:t>
            </a:r>
          </a:p>
          <a:p>
            <a:pPr indent="-342900">
              <a:buAutoNum type="arabicPeriod"/>
            </a:pPr>
            <a:r>
              <a:rPr lang="en-US" altLang="zh-CN" dirty="0"/>
              <a:t>Randomly select </a:t>
            </a:r>
            <a:r>
              <a:rPr lang="en-US" altLang="zh-CN" dirty="0">
                <a:solidFill>
                  <a:srgbClr val="FF0000"/>
                </a:solidFill>
              </a:rPr>
              <a:t>12</a:t>
            </a:r>
            <a:r>
              <a:rPr lang="en-US" altLang="zh-CN" dirty="0"/>
              <a:t> </a:t>
            </a:r>
            <a:r>
              <a:rPr lang="en-US" altLang="zh-CN" dirty="0" err="1"/>
              <a:t>keypoints</a:t>
            </a:r>
            <a:r>
              <a:rPr lang="en-US" altLang="zh-CN" dirty="0"/>
              <a:t>.</a:t>
            </a:r>
          </a:p>
          <a:p>
            <a:pPr indent="-342900">
              <a:buAutoNum type="arabicPeriod"/>
            </a:pPr>
            <a:r>
              <a:rPr lang="en-US" altLang="zh-CN" dirty="0"/>
              <a:t>Input to PnP solver &lt;- </a:t>
            </a:r>
            <a:r>
              <a:rPr lang="en-US" altLang="zh-CN" dirty="0">
                <a:solidFill>
                  <a:srgbClr val="FF0000"/>
                </a:solidFill>
              </a:rPr>
              <a:t>fake camera intrinsic parameters</a:t>
            </a:r>
            <a:r>
              <a:rPr lang="en-US" altLang="zh-CN" dirty="0"/>
              <a:t>, </a:t>
            </a:r>
            <a:r>
              <a:rPr lang="en-US" altLang="zh-CN" dirty="0">
                <a:solidFill>
                  <a:srgbClr val="FF0000"/>
                </a:solidFill>
              </a:rPr>
              <a:t>2D </a:t>
            </a:r>
            <a:r>
              <a:rPr lang="en-US" altLang="zh-CN" dirty="0" err="1">
                <a:solidFill>
                  <a:srgbClr val="FF0000"/>
                </a:solidFill>
              </a:rPr>
              <a:t>keypoints</a:t>
            </a:r>
            <a:r>
              <a:rPr lang="en-US" altLang="zh-CN" dirty="0">
                <a:solidFill>
                  <a:srgbClr val="FF0000"/>
                </a:solidFill>
              </a:rPr>
              <a:t> </a:t>
            </a:r>
            <a:r>
              <a:rPr lang="en-US" altLang="zh-CN" dirty="0"/>
              <a:t> and </a:t>
            </a:r>
            <a:r>
              <a:rPr lang="en-US" altLang="zh-CN" dirty="0">
                <a:solidFill>
                  <a:srgbClr val="FF0000"/>
                </a:solidFill>
              </a:rPr>
              <a:t>corresponding 3D </a:t>
            </a:r>
            <a:r>
              <a:rPr lang="en-US" altLang="zh-CN" dirty="0" err="1">
                <a:solidFill>
                  <a:srgbClr val="FF0000"/>
                </a:solidFill>
              </a:rPr>
              <a:t>keypoints</a:t>
            </a:r>
            <a:r>
              <a:rPr lang="en-US" altLang="zh-CN" dirty="0"/>
              <a:t> (get pose)</a:t>
            </a:r>
          </a:p>
          <a:p>
            <a:pPr indent="-342900">
              <a:buAutoNum type="arabicPeriod"/>
            </a:pPr>
            <a:r>
              <a:rPr lang="en-US" altLang="zh-CN" dirty="0"/>
              <a:t>Calculate the average error of </a:t>
            </a:r>
            <a:r>
              <a:rPr lang="en-US" altLang="zh-CN" dirty="0">
                <a:solidFill>
                  <a:srgbClr val="FF0000"/>
                </a:solidFill>
              </a:rPr>
              <a:t>all</a:t>
            </a:r>
            <a:r>
              <a:rPr lang="en-US" altLang="zh-CN" dirty="0"/>
              <a:t> 2D </a:t>
            </a:r>
            <a:r>
              <a:rPr lang="en-US" altLang="zh-CN" dirty="0" err="1"/>
              <a:t>keypoints</a:t>
            </a:r>
            <a:r>
              <a:rPr lang="en-US" altLang="zh-CN" dirty="0"/>
              <a:t> and the points projected from corresponding 3D </a:t>
            </a:r>
            <a:r>
              <a:rPr lang="en-US" altLang="zh-CN" dirty="0" err="1"/>
              <a:t>keypoints</a:t>
            </a:r>
            <a:r>
              <a:rPr lang="en-US" altLang="zh-CN" dirty="0"/>
              <a:t> onto the image.</a:t>
            </a:r>
          </a:p>
          <a:p>
            <a:pPr indent="-342900">
              <a:buAutoNum type="arabicPeriod"/>
            </a:pPr>
            <a:r>
              <a:rPr lang="en-US" altLang="zh-CN" dirty="0"/>
              <a:t>Cycle 2-4 steps </a:t>
            </a:r>
            <a:r>
              <a:rPr lang="en-US" altLang="zh-CN" dirty="0">
                <a:solidFill>
                  <a:srgbClr val="FF0000"/>
                </a:solidFill>
              </a:rPr>
              <a:t>200</a:t>
            </a:r>
            <a:r>
              <a:rPr lang="en-US" altLang="zh-CN" dirty="0"/>
              <a:t> times to find out the pose corresponding to the minimum error.</a:t>
            </a:r>
          </a:p>
          <a:p>
            <a:pPr indent="-342900">
              <a:buAutoNum type="arabicPeriod"/>
            </a:pPr>
            <a:r>
              <a:rPr lang="en-US" altLang="zh-CN" dirty="0"/>
              <a:t>Obtain the pose information of each candidate.</a:t>
            </a:r>
          </a:p>
          <a:p>
            <a:pPr marL="342900" indent="-342900">
              <a:buAutoNum type="arabicPeriod"/>
            </a:pPr>
            <a:endParaRPr lang="en-US" altLang="zh-CN" b="1" dirty="0"/>
          </a:p>
          <a:p>
            <a:pPr marL="342900" indent="-342900">
              <a:buAutoNum type="arabicPeriod"/>
            </a:pPr>
            <a:endParaRPr lang="zh-CN" altLang="en-US" b="1" dirty="0"/>
          </a:p>
        </p:txBody>
      </p:sp>
    </p:spTree>
    <p:extLst>
      <p:ext uri="{BB962C8B-B14F-4D97-AF65-F5344CB8AC3E}">
        <p14:creationId xmlns:p14="http://schemas.microsoft.com/office/powerpoint/2010/main" val="1443161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3 – Water Level Estimation</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416" y="1662275"/>
            <a:ext cx="2634407" cy="176672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9230" y="1662275"/>
            <a:ext cx="2725538" cy="1766725"/>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6176" y="1662275"/>
            <a:ext cx="2716484" cy="1766725"/>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415" y="3750941"/>
            <a:ext cx="2634407" cy="1759672"/>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9230" y="3750941"/>
            <a:ext cx="2729983" cy="1759671"/>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6177" y="3750941"/>
            <a:ext cx="2716484" cy="1759671"/>
          </a:xfrm>
          <a:prstGeom prst="rect">
            <a:avLst/>
          </a:prstGeom>
        </p:spPr>
      </p:pic>
      <p:sp>
        <p:nvSpPr>
          <p:cNvPr id="18" name="矩形 17"/>
          <p:cNvSpPr/>
          <p:nvPr/>
        </p:nvSpPr>
        <p:spPr>
          <a:xfrm>
            <a:off x="323383" y="3606490"/>
            <a:ext cx="2729983"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55575" y="5803603"/>
            <a:ext cx="2141840" cy="646331"/>
          </a:xfrm>
          <a:prstGeom prst="rect">
            <a:avLst/>
          </a:prstGeom>
          <a:noFill/>
        </p:spPr>
        <p:txBody>
          <a:bodyPr wrap="square">
            <a:spAutoFit/>
          </a:bodyPr>
          <a:lstStyle/>
          <a:p>
            <a:r>
              <a:rPr lang="en-US" altLang="zh-CN" dirty="0"/>
              <a:t>Candidate with maximum IOU</a:t>
            </a:r>
            <a:endParaRPr lang="zh-CN" altLang="en-US" dirty="0"/>
          </a:p>
        </p:txBody>
      </p:sp>
      <p:sp>
        <p:nvSpPr>
          <p:cNvPr id="3" name="矩形 2">
            <a:extLst>
              <a:ext uri="{FF2B5EF4-FFF2-40B4-BE49-F238E27FC236}">
                <a16:creationId xmlns:a16="http://schemas.microsoft.com/office/drawing/2014/main" id="{7029517D-470A-4DEB-8316-52F6AFCB3FC4}"/>
              </a:ext>
            </a:extLst>
          </p:cNvPr>
          <p:cNvSpPr/>
          <p:nvPr/>
        </p:nvSpPr>
        <p:spPr>
          <a:xfrm>
            <a:off x="1331639" y="3786727"/>
            <a:ext cx="1589827" cy="2064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927E31B9-5CD0-4F0B-B5DA-EB4A5851BF46}"/>
              </a:ext>
            </a:extLst>
          </p:cNvPr>
          <p:cNvSpPr/>
          <p:nvPr/>
        </p:nvSpPr>
        <p:spPr>
          <a:xfrm>
            <a:off x="4211959" y="3786728"/>
            <a:ext cx="1656184" cy="1974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A3034E85-E9D5-486C-A34F-2E211FB650C0}"/>
              </a:ext>
            </a:extLst>
          </p:cNvPr>
          <p:cNvSpPr/>
          <p:nvPr/>
        </p:nvSpPr>
        <p:spPr>
          <a:xfrm>
            <a:off x="4238463" y="1734282"/>
            <a:ext cx="1657705" cy="14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8F4652A5-AD39-4720-9A14-2ADBEBFE899C}"/>
              </a:ext>
            </a:extLst>
          </p:cNvPr>
          <p:cNvSpPr/>
          <p:nvPr/>
        </p:nvSpPr>
        <p:spPr>
          <a:xfrm>
            <a:off x="7193944" y="1734282"/>
            <a:ext cx="1656184" cy="1974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E3ADBCA-CDCA-4A2B-AAD4-8F6CE9013B0E}"/>
              </a:ext>
            </a:extLst>
          </p:cNvPr>
          <p:cNvSpPr/>
          <p:nvPr/>
        </p:nvSpPr>
        <p:spPr>
          <a:xfrm>
            <a:off x="7193944" y="3795819"/>
            <a:ext cx="1656184" cy="1974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55649E12-14C0-4FD7-AFAD-39FFCB805BD6}"/>
              </a:ext>
            </a:extLst>
          </p:cNvPr>
          <p:cNvSpPr/>
          <p:nvPr/>
        </p:nvSpPr>
        <p:spPr>
          <a:xfrm>
            <a:off x="1342906" y="1735253"/>
            <a:ext cx="1554510" cy="1964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24" name="内容占位符 3">
            <a:extLst>
              <a:ext uri="{FF2B5EF4-FFF2-40B4-BE49-F238E27FC236}">
                <a16:creationId xmlns:a16="http://schemas.microsoft.com/office/drawing/2014/main" id="{112F4D38-DD63-4884-86F3-2C8AB57E3114}"/>
              </a:ext>
            </a:extLst>
          </p:cNvPr>
          <p:cNvSpPr txBox="1">
            <a:spLocks/>
          </p:cNvSpPr>
          <p:nvPr/>
        </p:nvSpPr>
        <p:spPr>
          <a:xfrm>
            <a:off x="352800" y="1083600"/>
            <a:ext cx="8467200" cy="5585760"/>
          </a:xfrm>
          <a:prstGeom prst="rect">
            <a:avLst/>
          </a:prstGeom>
        </p:spPr>
        <p:txBody>
          <a:bodyPr/>
          <a:lstStyle>
            <a:lvl1pPr marL="230505" indent="-230505" algn="l" defTabSz="914400" rtl="0" eaLnBrk="1" latinLnBrk="0" hangingPunct="1">
              <a:spcBef>
                <a:spcPts val="600"/>
              </a:spcBef>
              <a:spcAft>
                <a:spcPts val="400"/>
              </a:spcAft>
              <a:buClr>
                <a:srgbClr val="BBC7EB"/>
              </a:buClr>
              <a:buSzPct val="70000"/>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t>Find the best matched candidate by IOU</a:t>
            </a:r>
            <a:endParaRPr lang="zh-CN" altLang="en-US"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0B8661-E24C-49AB-A9EC-3CE5075167DF}"/>
              </a:ext>
            </a:extLst>
          </p:cNvPr>
          <p:cNvPicPr>
            <a:picLocks noChangeAspect="1"/>
          </p:cNvPicPr>
          <p:nvPr/>
        </p:nvPicPr>
        <p:blipFill rotWithShape="1">
          <a:blip r:embed="rId3">
            <a:extLst>
              <a:ext uri="{28A0092B-C50C-407E-A947-70E740481C1C}">
                <a14:useLocalDpi xmlns:a14="http://schemas.microsoft.com/office/drawing/2010/main" val="0"/>
              </a:ext>
            </a:extLst>
          </a:blip>
          <a:srcRect l="21725" t="28757" r="27703" b="38933"/>
          <a:stretch/>
        </p:blipFill>
        <p:spPr>
          <a:xfrm>
            <a:off x="353416" y="1622263"/>
            <a:ext cx="6612213" cy="2376264"/>
          </a:xfrm>
          <a:prstGeom prst="rect">
            <a:avLst/>
          </a:prstGeom>
        </p:spPr>
      </p:pic>
      <p:cxnSp>
        <p:nvCxnSpPr>
          <p:cNvPr id="7" name="直接连接符 6">
            <a:extLst>
              <a:ext uri="{FF2B5EF4-FFF2-40B4-BE49-F238E27FC236}">
                <a16:creationId xmlns:a16="http://schemas.microsoft.com/office/drawing/2014/main" id="{E46838E3-93F3-4871-8620-3922A89A72BF}"/>
              </a:ext>
            </a:extLst>
          </p:cNvPr>
          <p:cNvCxnSpPr>
            <a:cxnSpLocks/>
          </p:cNvCxnSpPr>
          <p:nvPr/>
        </p:nvCxnSpPr>
        <p:spPr>
          <a:xfrm>
            <a:off x="569440" y="3638487"/>
            <a:ext cx="676875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4C3767F-627A-45BC-9EAA-0C2C98A7A408}"/>
              </a:ext>
            </a:extLst>
          </p:cNvPr>
          <p:cNvCxnSpPr>
            <a:cxnSpLocks/>
          </p:cNvCxnSpPr>
          <p:nvPr/>
        </p:nvCxnSpPr>
        <p:spPr>
          <a:xfrm>
            <a:off x="569440" y="3494471"/>
            <a:ext cx="676875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624972E-783B-4C38-B978-5C3265BAFA63}"/>
              </a:ext>
            </a:extLst>
          </p:cNvPr>
          <p:cNvCxnSpPr>
            <a:cxnSpLocks/>
          </p:cNvCxnSpPr>
          <p:nvPr/>
        </p:nvCxnSpPr>
        <p:spPr>
          <a:xfrm>
            <a:off x="569440" y="3350455"/>
            <a:ext cx="676875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08C813A-7617-4443-A8A7-758F23D324A3}"/>
              </a:ext>
            </a:extLst>
          </p:cNvPr>
          <p:cNvCxnSpPr>
            <a:cxnSpLocks/>
          </p:cNvCxnSpPr>
          <p:nvPr/>
        </p:nvCxnSpPr>
        <p:spPr>
          <a:xfrm>
            <a:off x="569440" y="3206439"/>
            <a:ext cx="676875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27FCC5F-7A43-4BA6-9727-C2F665532D75}"/>
              </a:ext>
            </a:extLst>
          </p:cNvPr>
          <p:cNvSpPr txBox="1"/>
          <p:nvPr/>
        </p:nvSpPr>
        <p:spPr>
          <a:xfrm>
            <a:off x="7266184" y="3505504"/>
            <a:ext cx="576064" cy="276999"/>
          </a:xfrm>
          <a:prstGeom prst="rect">
            <a:avLst/>
          </a:prstGeom>
          <a:noFill/>
        </p:spPr>
        <p:txBody>
          <a:bodyPr wrap="square" rtlCol="0">
            <a:spAutoFit/>
          </a:bodyPr>
          <a:lstStyle/>
          <a:p>
            <a:r>
              <a:rPr lang="en-US" altLang="zh-CN" sz="1200" dirty="0"/>
              <a:t>0cm</a:t>
            </a:r>
            <a:endParaRPr lang="zh-CN" altLang="en-US" sz="1200" dirty="0"/>
          </a:p>
        </p:txBody>
      </p:sp>
      <p:sp>
        <p:nvSpPr>
          <p:cNvPr id="24" name="矩形 23">
            <a:extLst>
              <a:ext uri="{FF2B5EF4-FFF2-40B4-BE49-F238E27FC236}">
                <a16:creationId xmlns:a16="http://schemas.microsoft.com/office/drawing/2014/main" id="{D9C2E8AB-0A68-48A3-B692-AA4E9D11C5B6}"/>
              </a:ext>
            </a:extLst>
          </p:cNvPr>
          <p:cNvSpPr/>
          <p:nvPr/>
        </p:nvSpPr>
        <p:spPr>
          <a:xfrm>
            <a:off x="395536" y="3566479"/>
            <a:ext cx="6150568" cy="149844"/>
          </a:xfrm>
          <a:prstGeom prst="rect">
            <a:avLst/>
          </a:prstGeom>
          <a:solidFill>
            <a:srgbClr val="042A3E"/>
          </a:solidFill>
          <a:ln>
            <a:solidFill>
              <a:srgbClr val="04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B9FD37DA-6035-497A-8283-4DF879FE439F}"/>
              </a:ext>
            </a:extLst>
          </p:cNvPr>
          <p:cNvCxnSpPr>
            <a:cxnSpLocks/>
          </p:cNvCxnSpPr>
          <p:nvPr/>
        </p:nvCxnSpPr>
        <p:spPr>
          <a:xfrm>
            <a:off x="569440" y="3566479"/>
            <a:ext cx="676875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2E4359E0-F3CC-4EA7-A460-F6B26F953D96}"/>
              </a:ext>
            </a:extLst>
          </p:cNvPr>
          <p:cNvSpPr/>
          <p:nvPr/>
        </p:nvSpPr>
        <p:spPr>
          <a:xfrm>
            <a:off x="569440" y="3505504"/>
            <a:ext cx="5760640" cy="144016"/>
          </a:xfrm>
          <a:prstGeom prst="rect">
            <a:avLst/>
          </a:prstGeom>
          <a:solidFill>
            <a:srgbClr val="042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1298E9A-7D98-45A5-AED3-5DF327046DBD}"/>
              </a:ext>
            </a:extLst>
          </p:cNvPr>
          <p:cNvSpPr txBox="1"/>
          <p:nvPr/>
        </p:nvSpPr>
        <p:spPr>
          <a:xfrm>
            <a:off x="7266184" y="3427979"/>
            <a:ext cx="576064" cy="276999"/>
          </a:xfrm>
          <a:prstGeom prst="rect">
            <a:avLst/>
          </a:prstGeom>
          <a:noFill/>
        </p:spPr>
        <p:txBody>
          <a:bodyPr wrap="square" rtlCol="0">
            <a:spAutoFit/>
          </a:bodyPr>
          <a:lstStyle/>
          <a:p>
            <a:r>
              <a:rPr lang="en-US" altLang="zh-CN" sz="1200" dirty="0"/>
              <a:t>1cm</a:t>
            </a:r>
            <a:endParaRPr lang="zh-CN" altLang="en-US" sz="1200" dirty="0"/>
          </a:p>
        </p:txBody>
      </p:sp>
      <p:sp>
        <p:nvSpPr>
          <p:cNvPr id="26" name="文本框 25">
            <a:extLst>
              <a:ext uri="{FF2B5EF4-FFF2-40B4-BE49-F238E27FC236}">
                <a16:creationId xmlns:a16="http://schemas.microsoft.com/office/drawing/2014/main" id="{57B54340-1E05-4533-A2AA-6C6CDCD5BC4B}"/>
              </a:ext>
            </a:extLst>
          </p:cNvPr>
          <p:cNvSpPr txBox="1"/>
          <p:nvPr/>
        </p:nvSpPr>
        <p:spPr>
          <a:xfrm>
            <a:off x="7266184" y="3342141"/>
            <a:ext cx="724219" cy="276999"/>
          </a:xfrm>
          <a:prstGeom prst="rect">
            <a:avLst/>
          </a:prstGeom>
          <a:noFill/>
        </p:spPr>
        <p:txBody>
          <a:bodyPr wrap="square" rtlCol="0">
            <a:spAutoFit/>
          </a:bodyPr>
          <a:lstStyle/>
          <a:p>
            <a:r>
              <a:rPr lang="en-US" altLang="zh-CN" sz="1200" dirty="0"/>
              <a:t>10cm</a:t>
            </a:r>
            <a:endParaRPr lang="zh-CN" altLang="en-US" sz="1200" dirty="0"/>
          </a:p>
        </p:txBody>
      </p:sp>
      <p:pic>
        <p:nvPicPr>
          <p:cNvPr id="28" name="图片 27">
            <a:extLst>
              <a:ext uri="{FF2B5EF4-FFF2-40B4-BE49-F238E27FC236}">
                <a16:creationId xmlns:a16="http://schemas.microsoft.com/office/drawing/2014/main" id="{BB707EB2-BD2D-4919-90B2-EE974049C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650" y="4819483"/>
            <a:ext cx="1893088" cy="877770"/>
          </a:xfrm>
          <a:prstGeom prst="rect">
            <a:avLst/>
          </a:prstGeom>
        </p:spPr>
      </p:pic>
      <p:pic>
        <p:nvPicPr>
          <p:cNvPr id="29" name="图片 28">
            <a:extLst>
              <a:ext uri="{FF2B5EF4-FFF2-40B4-BE49-F238E27FC236}">
                <a16:creationId xmlns:a16="http://schemas.microsoft.com/office/drawing/2014/main" id="{D5F48B15-99AA-4A5E-89A1-9DDB96625C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9738" y="4819483"/>
            <a:ext cx="1893089" cy="877771"/>
          </a:xfrm>
          <a:prstGeom prst="rect">
            <a:avLst/>
          </a:prstGeom>
        </p:spPr>
      </p:pic>
      <p:sp>
        <p:nvSpPr>
          <p:cNvPr id="35" name="矩形 34">
            <a:extLst>
              <a:ext uri="{FF2B5EF4-FFF2-40B4-BE49-F238E27FC236}">
                <a16:creationId xmlns:a16="http://schemas.microsoft.com/office/drawing/2014/main" id="{2178B414-D16C-4B52-8872-D8F3D42CB21D}"/>
              </a:ext>
            </a:extLst>
          </p:cNvPr>
          <p:cNvSpPr/>
          <p:nvPr/>
        </p:nvSpPr>
        <p:spPr>
          <a:xfrm>
            <a:off x="539552" y="3358770"/>
            <a:ext cx="6006552" cy="181936"/>
          </a:xfrm>
          <a:prstGeom prst="rect">
            <a:avLst/>
          </a:prstGeom>
          <a:solidFill>
            <a:srgbClr val="04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8A6B0BEB-1BC0-40E1-9404-92F89EB57C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42826" y="4824214"/>
            <a:ext cx="1882882" cy="873039"/>
          </a:xfrm>
          <a:prstGeom prst="rect">
            <a:avLst/>
          </a:prstGeom>
        </p:spPr>
      </p:pic>
      <p:pic>
        <p:nvPicPr>
          <p:cNvPr id="31" name="图片 30">
            <a:extLst>
              <a:ext uri="{FF2B5EF4-FFF2-40B4-BE49-F238E27FC236}">
                <a16:creationId xmlns:a16="http://schemas.microsoft.com/office/drawing/2014/main" id="{EE3BED4A-619B-42C0-92A7-6435FEF20E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25708" y="4819483"/>
            <a:ext cx="1893089" cy="877771"/>
          </a:xfrm>
          <a:prstGeom prst="rect">
            <a:avLst/>
          </a:prstGeom>
        </p:spPr>
      </p:pic>
      <p:sp>
        <p:nvSpPr>
          <p:cNvPr id="32" name="文本框 31">
            <a:extLst>
              <a:ext uri="{FF2B5EF4-FFF2-40B4-BE49-F238E27FC236}">
                <a16:creationId xmlns:a16="http://schemas.microsoft.com/office/drawing/2014/main" id="{9A0A1FA7-3C40-45A9-9303-8177A2C51A48}"/>
              </a:ext>
            </a:extLst>
          </p:cNvPr>
          <p:cNvSpPr txBox="1"/>
          <p:nvPr/>
        </p:nvSpPr>
        <p:spPr>
          <a:xfrm>
            <a:off x="567916" y="4513617"/>
            <a:ext cx="1656184" cy="276999"/>
          </a:xfrm>
          <a:prstGeom prst="rect">
            <a:avLst/>
          </a:prstGeom>
          <a:noFill/>
        </p:spPr>
        <p:txBody>
          <a:bodyPr wrap="square">
            <a:spAutoFit/>
          </a:bodyPr>
          <a:lstStyle/>
          <a:p>
            <a:r>
              <a:rPr lang="en-US" altLang="zh-CN" sz="1200" dirty="0"/>
              <a:t>Water Level: 0cm</a:t>
            </a:r>
            <a:endParaRPr lang="zh-CN" altLang="en-US" sz="1200" dirty="0"/>
          </a:p>
        </p:txBody>
      </p:sp>
      <p:sp>
        <p:nvSpPr>
          <p:cNvPr id="33" name="文本框 32">
            <a:extLst>
              <a:ext uri="{FF2B5EF4-FFF2-40B4-BE49-F238E27FC236}">
                <a16:creationId xmlns:a16="http://schemas.microsoft.com/office/drawing/2014/main" id="{F188DFDB-2829-4B32-8AD5-E100FF9FE4B7}"/>
              </a:ext>
            </a:extLst>
          </p:cNvPr>
          <p:cNvSpPr txBox="1"/>
          <p:nvPr/>
        </p:nvSpPr>
        <p:spPr>
          <a:xfrm>
            <a:off x="2249738" y="4508414"/>
            <a:ext cx="1656184" cy="276999"/>
          </a:xfrm>
          <a:prstGeom prst="rect">
            <a:avLst/>
          </a:prstGeom>
          <a:noFill/>
        </p:spPr>
        <p:txBody>
          <a:bodyPr wrap="square">
            <a:spAutoFit/>
          </a:bodyPr>
          <a:lstStyle/>
          <a:p>
            <a:r>
              <a:rPr lang="en-US" altLang="zh-CN" sz="1200" dirty="0"/>
              <a:t>Water Level: 10cm</a:t>
            </a:r>
            <a:endParaRPr lang="zh-CN" altLang="en-US" sz="1200" dirty="0"/>
          </a:p>
        </p:txBody>
      </p:sp>
      <p:sp>
        <p:nvSpPr>
          <p:cNvPr id="34" name="文本框 33">
            <a:extLst>
              <a:ext uri="{FF2B5EF4-FFF2-40B4-BE49-F238E27FC236}">
                <a16:creationId xmlns:a16="http://schemas.microsoft.com/office/drawing/2014/main" id="{CFE4AC32-7E8C-4B3D-A5DC-E611E6877774}"/>
              </a:ext>
            </a:extLst>
          </p:cNvPr>
          <p:cNvSpPr txBox="1"/>
          <p:nvPr/>
        </p:nvSpPr>
        <p:spPr>
          <a:xfrm>
            <a:off x="7267208" y="3221629"/>
            <a:ext cx="724219" cy="276999"/>
          </a:xfrm>
          <a:prstGeom prst="rect">
            <a:avLst/>
          </a:prstGeom>
          <a:noFill/>
        </p:spPr>
        <p:txBody>
          <a:bodyPr wrap="square" rtlCol="0">
            <a:spAutoFit/>
          </a:bodyPr>
          <a:lstStyle/>
          <a:p>
            <a:r>
              <a:rPr lang="en-US" altLang="zh-CN" sz="1200" dirty="0"/>
              <a:t>20cm</a:t>
            </a:r>
            <a:endParaRPr lang="zh-CN" altLang="en-US" sz="1200" dirty="0"/>
          </a:p>
        </p:txBody>
      </p:sp>
      <p:sp>
        <p:nvSpPr>
          <p:cNvPr id="36" name="文本框 35">
            <a:extLst>
              <a:ext uri="{FF2B5EF4-FFF2-40B4-BE49-F238E27FC236}">
                <a16:creationId xmlns:a16="http://schemas.microsoft.com/office/drawing/2014/main" id="{78714A1E-B9B9-4172-B139-973551250326}"/>
              </a:ext>
            </a:extLst>
          </p:cNvPr>
          <p:cNvSpPr txBox="1"/>
          <p:nvPr/>
        </p:nvSpPr>
        <p:spPr>
          <a:xfrm>
            <a:off x="4256175" y="4508413"/>
            <a:ext cx="1656184" cy="276999"/>
          </a:xfrm>
          <a:prstGeom prst="rect">
            <a:avLst/>
          </a:prstGeom>
          <a:noFill/>
        </p:spPr>
        <p:txBody>
          <a:bodyPr wrap="square">
            <a:spAutoFit/>
          </a:bodyPr>
          <a:lstStyle/>
          <a:p>
            <a:r>
              <a:rPr lang="en-US" altLang="zh-CN" sz="1200" dirty="0"/>
              <a:t>Water Level: 20cm</a:t>
            </a:r>
            <a:endParaRPr lang="zh-CN" altLang="en-US" sz="1200" dirty="0"/>
          </a:p>
        </p:txBody>
      </p:sp>
      <p:sp>
        <p:nvSpPr>
          <p:cNvPr id="37" name="文本框 36">
            <a:extLst>
              <a:ext uri="{FF2B5EF4-FFF2-40B4-BE49-F238E27FC236}">
                <a16:creationId xmlns:a16="http://schemas.microsoft.com/office/drawing/2014/main" id="{D78056A9-1EF0-4BFD-921E-12BCD81F930E}"/>
              </a:ext>
            </a:extLst>
          </p:cNvPr>
          <p:cNvSpPr txBox="1"/>
          <p:nvPr/>
        </p:nvSpPr>
        <p:spPr>
          <a:xfrm>
            <a:off x="7266183" y="3059626"/>
            <a:ext cx="724219" cy="276999"/>
          </a:xfrm>
          <a:prstGeom prst="rect">
            <a:avLst/>
          </a:prstGeom>
          <a:noFill/>
        </p:spPr>
        <p:txBody>
          <a:bodyPr wrap="square" rtlCol="0">
            <a:spAutoFit/>
          </a:bodyPr>
          <a:lstStyle/>
          <a:p>
            <a:r>
              <a:rPr lang="en-US" altLang="zh-CN" sz="1200" dirty="0"/>
              <a:t>30cm</a:t>
            </a:r>
            <a:endParaRPr lang="zh-CN" altLang="en-US" sz="1200" dirty="0"/>
          </a:p>
        </p:txBody>
      </p:sp>
      <p:sp>
        <p:nvSpPr>
          <p:cNvPr id="38" name="矩形 37">
            <a:extLst>
              <a:ext uri="{FF2B5EF4-FFF2-40B4-BE49-F238E27FC236}">
                <a16:creationId xmlns:a16="http://schemas.microsoft.com/office/drawing/2014/main" id="{34A35CC1-CFEE-4215-9E47-D207C09FE7A9}"/>
              </a:ext>
            </a:extLst>
          </p:cNvPr>
          <p:cNvSpPr/>
          <p:nvPr/>
        </p:nvSpPr>
        <p:spPr>
          <a:xfrm>
            <a:off x="539552" y="3221629"/>
            <a:ext cx="6074420" cy="206036"/>
          </a:xfrm>
          <a:prstGeom prst="rect">
            <a:avLst/>
          </a:prstGeom>
          <a:solidFill>
            <a:srgbClr val="052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37910C4F-0B78-42C9-BC69-29EDA318B42F}"/>
              </a:ext>
            </a:extLst>
          </p:cNvPr>
          <p:cNvSpPr txBox="1"/>
          <p:nvPr/>
        </p:nvSpPr>
        <p:spPr>
          <a:xfrm>
            <a:off x="6163686" y="4508497"/>
            <a:ext cx="1656184" cy="276999"/>
          </a:xfrm>
          <a:prstGeom prst="rect">
            <a:avLst/>
          </a:prstGeom>
          <a:noFill/>
        </p:spPr>
        <p:txBody>
          <a:bodyPr wrap="square">
            <a:spAutoFit/>
          </a:bodyPr>
          <a:lstStyle/>
          <a:p>
            <a:r>
              <a:rPr lang="en-US" altLang="zh-CN" sz="1200" dirty="0"/>
              <a:t>Water Level: 30cm</a:t>
            </a:r>
            <a:endParaRPr lang="zh-CN" altLang="en-US" sz="1200" dirty="0"/>
          </a:p>
        </p:txBody>
      </p:sp>
      <p:sp>
        <p:nvSpPr>
          <p:cNvPr id="40" name="标题 1"/>
          <p:cNvSpPr>
            <a:spLocks noGrp="1"/>
          </p:cNvSpPr>
          <p:nvPr>
            <p:ph type="title"/>
          </p:nvPr>
        </p:nvSpPr>
        <p:spPr>
          <a:xfrm>
            <a:off x="353416" y="-61292"/>
            <a:ext cx="8467200" cy="936104"/>
          </a:xfrm>
        </p:spPr>
        <p:txBody>
          <a:bodyPr/>
          <a:lstStyle/>
          <a:p>
            <a:r>
              <a:rPr lang="en-US" altLang="zh-CN" dirty="0"/>
              <a:t>Step 3 – Water Level Estimation</a:t>
            </a:r>
            <a:endParaRPr lang="zh-CN" altLang="en-US" dirty="0"/>
          </a:p>
        </p:txBody>
      </p:sp>
    </p:spTree>
    <p:extLst>
      <p:ext uri="{BB962C8B-B14F-4D97-AF65-F5344CB8AC3E}">
        <p14:creationId xmlns:p14="http://schemas.microsoft.com/office/powerpoint/2010/main" val="388360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3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animBg="1"/>
      <p:bldP spid="27" grpId="0" animBg="1"/>
      <p:bldP spid="25" grpId="0"/>
      <p:bldP spid="25" grpId="1"/>
      <p:bldP spid="26" grpId="0"/>
      <p:bldP spid="26" grpId="1"/>
      <p:bldP spid="35" grpId="0" animBg="1"/>
      <p:bldP spid="33" grpId="0"/>
      <p:bldP spid="34" grpId="0"/>
      <p:bldP spid="34" grpId="1"/>
      <p:bldP spid="36" grpId="0"/>
      <p:bldP spid="37" grpId="0"/>
      <p:bldP spid="38" grpId="0" animBg="1"/>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508F832-A134-B54F-8E30-ABC3735F0565}"/>
              </a:ext>
            </a:extLst>
          </p:cNvPr>
          <p:cNvSpPr>
            <a:spLocks noGrp="1"/>
          </p:cNvSpPr>
          <p:nvPr>
            <p:ph idx="1"/>
          </p:nvPr>
        </p:nvSpPr>
        <p:spPr/>
        <p:txBody>
          <a:bodyPr/>
          <a:lstStyle/>
          <a:p>
            <a:r>
              <a:rPr kumimoji="1" lang="en-US" altLang="zh-CN" dirty="0"/>
              <a:t>Manual labeled dataset from ETHZ (Chaudhary et al., 2019)</a:t>
            </a:r>
          </a:p>
          <a:p>
            <a:pPr lvl="1"/>
            <a:r>
              <a:rPr kumimoji="1" lang="en-US" altLang="zh-CN" dirty="0"/>
              <a:t>In many cases, our results achieved more reasonable estimation</a:t>
            </a:r>
          </a:p>
        </p:txBody>
      </p:sp>
      <p:pic>
        <p:nvPicPr>
          <p:cNvPr id="5" name="图片 4" descr="手机屏幕截图&#10;&#10;描述已自动生成">
            <a:extLst>
              <a:ext uri="{FF2B5EF4-FFF2-40B4-BE49-F238E27FC236}">
                <a16:creationId xmlns:a16="http://schemas.microsoft.com/office/drawing/2014/main" id="{DD9A1D1B-9DF3-BD4A-9773-7D2E02831EA4}"/>
              </a:ext>
            </a:extLst>
          </p:cNvPr>
          <p:cNvPicPr>
            <a:picLocks noChangeAspect="1"/>
          </p:cNvPicPr>
          <p:nvPr/>
        </p:nvPicPr>
        <p:blipFill rotWithShape="1">
          <a:blip r:embed="rId3">
            <a:extLst>
              <a:ext uri="{28A0092B-C50C-407E-A947-70E740481C1C}">
                <a14:useLocalDpi xmlns:a14="http://schemas.microsoft.com/office/drawing/2010/main" val="0"/>
              </a:ext>
            </a:extLst>
          </a:blip>
          <a:srcRect l="3024" t="9393" r="6257" b="4893"/>
          <a:stretch/>
        </p:blipFill>
        <p:spPr>
          <a:xfrm>
            <a:off x="4690520" y="2046703"/>
            <a:ext cx="4132980" cy="3228176"/>
          </a:xfrm>
          <a:prstGeom prst="rect">
            <a:avLst/>
          </a:prstGeom>
        </p:spPr>
      </p:pic>
      <p:pic>
        <p:nvPicPr>
          <p:cNvPr id="7" name="图片 6" descr="水中的桥&#10;&#10;描述已自动生成">
            <a:extLst>
              <a:ext uri="{FF2B5EF4-FFF2-40B4-BE49-F238E27FC236}">
                <a16:creationId xmlns:a16="http://schemas.microsoft.com/office/drawing/2014/main" id="{5F9A5F35-21E9-3844-AC8A-1C573243E384}"/>
              </a:ext>
            </a:extLst>
          </p:cNvPr>
          <p:cNvPicPr>
            <a:picLocks noChangeAspect="1"/>
          </p:cNvPicPr>
          <p:nvPr/>
        </p:nvPicPr>
        <p:blipFill rotWithShape="1">
          <a:blip r:embed="rId4">
            <a:extLst>
              <a:ext uri="{28A0092B-C50C-407E-A947-70E740481C1C}">
                <a14:useLocalDpi xmlns:a14="http://schemas.microsoft.com/office/drawing/2010/main" val="0"/>
              </a:ext>
            </a:extLst>
          </a:blip>
          <a:srcRect l="42847" t="38881" r="1588" b="28768"/>
          <a:stretch/>
        </p:blipFill>
        <p:spPr>
          <a:xfrm>
            <a:off x="352849" y="3762686"/>
            <a:ext cx="3528392" cy="1368152"/>
          </a:xfrm>
          <a:prstGeom prst="rect">
            <a:avLst/>
          </a:prstGeom>
        </p:spPr>
      </p:pic>
      <p:cxnSp>
        <p:nvCxnSpPr>
          <p:cNvPr id="9" name="直线箭头连接符 8">
            <a:extLst>
              <a:ext uri="{FF2B5EF4-FFF2-40B4-BE49-F238E27FC236}">
                <a16:creationId xmlns:a16="http://schemas.microsoft.com/office/drawing/2014/main" id="{A74C5ACE-24A7-2149-92AA-84FA0805CD7F}"/>
              </a:ext>
            </a:extLst>
          </p:cNvPr>
          <p:cNvCxnSpPr>
            <a:cxnSpLocks/>
            <a:stCxn id="7" idx="3"/>
            <a:endCxn id="21" idx="1"/>
          </p:cNvCxnSpPr>
          <p:nvPr/>
        </p:nvCxnSpPr>
        <p:spPr>
          <a:xfrm flipV="1">
            <a:off x="3881241" y="4130442"/>
            <a:ext cx="836730" cy="3163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图片 12" descr="森林里的卡车&#10;&#10;中度可信度描述已自动生成">
            <a:extLst>
              <a:ext uri="{FF2B5EF4-FFF2-40B4-BE49-F238E27FC236}">
                <a16:creationId xmlns:a16="http://schemas.microsoft.com/office/drawing/2014/main" id="{2137F572-2DF7-904A-9206-E5FD96856D89}"/>
              </a:ext>
            </a:extLst>
          </p:cNvPr>
          <p:cNvPicPr>
            <a:picLocks noChangeAspect="1"/>
          </p:cNvPicPr>
          <p:nvPr/>
        </p:nvPicPr>
        <p:blipFill rotWithShape="1">
          <a:blip r:embed="rId5">
            <a:extLst>
              <a:ext uri="{28A0092B-C50C-407E-A947-70E740481C1C}">
                <a14:useLocalDpi xmlns:a14="http://schemas.microsoft.com/office/drawing/2010/main" val="0"/>
              </a:ext>
            </a:extLst>
          </a:blip>
          <a:srcRect l="9028" t="32723" r="10702" b="16637"/>
          <a:stretch/>
        </p:blipFill>
        <p:spPr>
          <a:xfrm>
            <a:off x="376800" y="2031767"/>
            <a:ext cx="3504441" cy="1659288"/>
          </a:xfrm>
          <a:prstGeom prst="rect">
            <a:avLst/>
          </a:prstGeom>
        </p:spPr>
      </p:pic>
      <p:cxnSp>
        <p:nvCxnSpPr>
          <p:cNvPr id="14" name="直线箭头连接符 13">
            <a:extLst>
              <a:ext uri="{FF2B5EF4-FFF2-40B4-BE49-F238E27FC236}">
                <a16:creationId xmlns:a16="http://schemas.microsoft.com/office/drawing/2014/main" id="{9DDD08DF-B89C-1543-B1C7-4AF5616D3496}"/>
              </a:ext>
            </a:extLst>
          </p:cNvPr>
          <p:cNvCxnSpPr>
            <a:cxnSpLocks/>
            <a:stCxn id="13" idx="3"/>
            <a:endCxn id="20" idx="1"/>
          </p:cNvCxnSpPr>
          <p:nvPr/>
        </p:nvCxnSpPr>
        <p:spPr>
          <a:xfrm>
            <a:off x="3881241" y="2861411"/>
            <a:ext cx="860681" cy="4357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矩形 19">
            <a:extLst>
              <a:ext uri="{FF2B5EF4-FFF2-40B4-BE49-F238E27FC236}">
                <a16:creationId xmlns:a16="http://schemas.microsoft.com/office/drawing/2014/main" id="{797F7C08-0C00-C249-997C-FF8D6472F431}"/>
              </a:ext>
            </a:extLst>
          </p:cNvPr>
          <p:cNvSpPr/>
          <p:nvPr/>
        </p:nvSpPr>
        <p:spPr>
          <a:xfrm>
            <a:off x="4741922" y="3160910"/>
            <a:ext cx="4097428" cy="2726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19200"/>
              </a:solidFill>
              <a:effectLst/>
              <a:uLnTx/>
              <a:uFillTx/>
              <a:latin typeface="Verdana"/>
              <a:ea typeface="+mn-ea"/>
              <a:cs typeface="+mn-cs"/>
            </a:endParaRPr>
          </a:p>
        </p:txBody>
      </p:sp>
      <p:sp>
        <p:nvSpPr>
          <p:cNvPr id="21" name="矩形 20">
            <a:extLst>
              <a:ext uri="{FF2B5EF4-FFF2-40B4-BE49-F238E27FC236}">
                <a16:creationId xmlns:a16="http://schemas.microsoft.com/office/drawing/2014/main" id="{87E752A9-7C11-2F40-BC05-5F0E27583677}"/>
              </a:ext>
            </a:extLst>
          </p:cNvPr>
          <p:cNvSpPr/>
          <p:nvPr/>
        </p:nvSpPr>
        <p:spPr>
          <a:xfrm>
            <a:off x="4717971" y="3994142"/>
            <a:ext cx="4097428" cy="2726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419200"/>
              </a:solidFill>
              <a:effectLst/>
              <a:uLnTx/>
              <a:uFillTx/>
              <a:latin typeface="Verdana"/>
              <a:ea typeface="+mn-ea"/>
              <a:cs typeface="+mn-cs"/>
            </a:endParaRPr>
          </a:p>
        </p:txBody>
      </p:sp>
      <p:sp>
        <p:nvSpPr>
          <p:cNvPr id="24" name="文本框 23">
            <a:extLst>
              <a:ext uri="{FF2B5EF4-FFF2-40B4-BE49-F238E27FC236}">
                <a16:creationId xmlns:a16="http://schemas.microsoft.com/office/drawing/2014/main" id="{95601563-8168-A54F-ABC8-5F9F2E818FBE}"/>
              </a:ext>
            </a:extLst>
          </p:cNvPr>
          <p:cNvSpPr txBox="1"/>
          <p:nvPr/>
        </p:nvSpPr>
        <p:spPr>
          <a:xfrm>
            <a:off x="844427" y="1988840"/>
            <a:ext cx="83315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de-DE" altLang="zh-CN" sz="1100" b="0" i="0" u="none" strike="noStrike" kern="1200" cap="none" spc="0" normalizeH="0" baseline="0" noProof="0" dirty="0" err="1">
                <a:ln>
                  <a:noFill/>
                </a:ln>
                <a:solidFill>
                  <a:srgbClr val="FFFF00"/>
                </a:solidFill>
                <a:effectLst/>
                <a:uLnTx/>
                <a:uFillTx/>
                <a:latin typeface="Verdana"/>
                <a:ea typeface="+mn-ea"/>
                <a:cs typeface="+mn-cs"/>
              </a:rPr>
              <a:t>Ours</a:t>
            </a:r>
            <a:endParaRPr kumimoji="0" lang="zh-CN" altLang="en-US" sz="1100" b="0" i="0" u="none" strike="noStrike" kern="1200" cap="none" spc="0" normalizeH="0" baseline="0" noProof="0" dirty="0">
              <a:ln>
                <a:noFill/>
              </a:ln>
              <a:solidFill>
                <a:srgbClr val="FFFF00"/>
              </a:solidFill>
              <a:effectLst/>
              <a:uLnTx/>
              <a:uFillTx/>
              <a:latin typeface="Verdana"/>
              <a:ea typeface="+mn-ea"/>
              <a:cs typeface="+mn-cs"/>
            </a:endParaRPr>
          </a:p>
        </p:txBody>
      </p:sp>
      <p:sp>
        <p:nvSpPr>
          <p:cNvPr id="25" name="文本框 24">
            <a:extLst>
              <a:ext uri="{FF2B5EF4-FFF2-40B4-BE49-F238E27FC236}">
                <a16:creationId xmlns:a16="http://schemas.microsoft.com/office/drawing/2014/main" id="{1EC51CC3-E4D1-7C44-9FBF-9F79FE4DB86B}"/>
              </a:ext>
            </a:extLst>
          </p:cNvPr>
          <p:cNvSpPr txBox="1"/>
          <p:nvPr/>
        </p:nvSpPr>
        <p:spPr>
          <a:xfrm>
            <a:off x="884744" y="3781676"/>
            <a:ext cx="83315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de-DE" altLang="zh-CN" sz="1100" b="0" i="0" u="none" strike="noStrike" kern="1200" cap="none" spc="0" normalizeH="0" baseline="0" noProof="0" dirty="0" err="1">
                <a:ln>
                  <a:noFill/>
                </a:ln>
                <a:solidFill>
                  <a:srgbClr val="FFFF00"/>
                </a:solidFill>
                <a:effectLst/>
                <a:uLnTx/>
                <a:uFillTx/>
                <a:latin typeface="Verdana"/>
                <a:ea typeface="+mn-ea"/>
                <a:cs typeface="+mn-cs"/>
              </a:rPr>
              <a:t>Ours</a:t>
            </a:r>
            <a:endParaRPr kumimoji="0" lang="zh-CN" altLang="en-US" sz="1100" b="0" i="0" u="none" strike="noStrike" kern="1200" cap="none" spc="0" normalizeH="0" baseline="0" noProof="0" dirty="0">
              <a:ln>
                <a:noFill/>
              </a:ln>
              <a:solidFill>
                <a:srgbClr val="FFFF00"/>
              </a:solidFill>
              <a:effectLst/>
              <a:uLnTx/>
              <a:uFillTx/>
              <a:latin typeface="Verdana"/>
              <a:ea typeface="+mn-ea"/>
              <a:cs typeface="+mn-cs"/>
            </a:endParaRPr>
          </a:p>
        </p:txBody>
      </p:sp>
      <p:sp>
        <p:nvSpPr>
          <p:cNvPr id="27" name="文本框 26">
            <a:extLst>
              <a:ext uri="{FF2B5EF4-FFF2-40B4-BE49-F238E27FC236}">
                <a16:creationId xmlns:a16="http://schemas.microsoft.com/office/drawing/2014/main" id="{4B4C9B26-BEFE-6D4B-BB2A-1E04195970E7}"/>
              </a:ext>
            </a:extLst>
          </p:cNvPr>
          <p:cNvSpPr txBox="1"/>
          <p:nvPr/>
        </p:nvSpPr>
        <p:spPr>
          <a:xfrm>
            <a:off x="820476" y="2202843"/>
            <a:ext cx="83315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de-DE" altLang="zh-CN" sz="1100" b="0" i="0" u="none" strike="noStrike" kern="1200" cap="none" spc="0" normalizeH="0" baseline="0" noProof="0" dirty="0">
                <a:ln>
                  <a:noFill/>
                </a:ln>
                <a:solidFill>
                  <a:srgbClr val="FFC000"/>
                </a:solidFill>
                <a:effectLst/>
                <a:uLnTx/>
                <a:uFillTx/>
                <a:latin typeface="Verdana"/>
                <a:ea typeface="+mn-ea"/>
                <a:cs typeface="+mn-cs"/>
              </a:rPr>
              <a:t>Label</a:t>
            </a:r>
            <a:endParaRPr kumimoji="0" lang="zh-CN" altLang="en-US" sz="1100" b="0" i="0" u="none" strike="noStrike" kern="1200" cap="none" spc="0" normalizeH="0" baseline="0" noProof="0" dirty="0">
              <a:ln>
                <a:noFill/>
              </a:ln>
              <a:solidFill>
                <a:srgbClr val="FFC000"/>
              </a:solidFill>
              <a:effectLst/>
              <a:uLnTx/>
              <a:uFillTx/>
              <a:latin typeface="Verdana"/>
              <a:ea typeface="+mn-ea"/>
              <a:cs typeface="+mn-cs"/>
            </a:endParaRPr>
          </a:p>
        </p:txBody>
      </p:sp>
      <p:sp>
        <p:nvSpPr>
          <p:cNvPr id="28" name="文本框 27">
            <a:extLst>
              <a:ext uri="{FF2B5EF4-FFF2-40B4-BE49-F238E27FC236}">
                <a16:creationId xmlns:a16="http://schemas.microsoft.com/office/drawing/2014/main" id="{F7829515-AEE2-3A49-B055-AC1324D4F0E7}"/>
              </a:ext>
            </a:extLst>
          </p:cNvPr>
          <p:cNvSpPr txBox="1"/>
          <p:nvPr/>
        </p:nvSpPr>
        <p:spPr>
          <a:xfrm>
            <a:off x="1549839" y="3994142"/>
            <a:ext cx="83315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de-DE" altLang="zh-CN" sz="1100" b="0" i="0" u="none" strike="noStrike" kern="1200" cap="none" spc="0" normalizeH="0" baseline="0" noProof="0" dirty="0">
                <a:ln>
                  <a:noFill/>
                </a:ln>
                <a:solidFill>
                  <a:srgbClr val="FFC000"/>
                </a:solidFill>
                <a:effectLst/>
                <a:uLnTx/>
                <a:uFillTx/>
                <a:latin typeface="Verdana"/>
                <a:ea typeface="+mn-ea"/>
                <a:cs typeface="+mn-cs"/>
              </a:rPr>
              <a:t>Label</a:t>
            </a:r>
            <a:endParaRPr kumimoji="0" lang="zh-CN" altLang="en-US" sz="1100" b="0" i="0" u="none" strike="noStrike" kern="1200" cap="none" spc="0" normalizeH="0" baseline="0" noProof="0" dirty="0">
              <a:ln>
                <a:noFill/>
              </a:ln>
              <a:solidFill>
                <a:srgbClr val="FFC000"/>
              </a:solidFill>
              <a:effectLst/>
              <a:uLnTx/>
              <a:uFillTx/>
              <a:latin typeface="Verdana"/>
              <a:ea typeface="+mn-ea"/>
              <a:cs typeface="+mn-cs"/>
            </a:endParaRPr>
          </a:p>
        </p:txBody>
      </p:sp>
      <p:pic>
        <p:nvPicPr>
          <p:cNvPr id="36" name="图片 35" descr="图示&#10;&#10;描述已自动生成">
            <a:extLst>
              <a:ext uri="{FF2B5EF4-FFF2-40B4-BE49-F238E27FC236}">
                <a16:creationId xmlns:a16="http://schemas.microsoft.com/office/drawing/2014/main" id="{7FEC6894-7B7E-204D-97A4-BE153F6E3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128" y="5277911"/>
            <a:ext cx="4041627" cy="1111175"/>
          </a:xfrm>
          <a:prstGeom prst="rect">
            <a:avLst/>
          </a:prstGeom>
        </p:spPr>
      </p:pic>
      <p:sp>
        <p:nvSpPr>
          <p:cNvPr id="40" name="文本框 39">
            <a:extLst>
              <a:ext uri="{FF2B5EF4-FFF2-40B4-BE49-F238E27FC236}">
                <a16:creationId xmlns:a16="http://schemas.microsoft.com/office/drawing/2014/main" id="{19D30CF7-0754-894B-A7D0-165121561023}"/>
              </a:ext>
            </a:extLst>
          </p:cNvPr>
          <p:cNvSpPr txBox="1"/>
          <p:nvPr/>
        </p:nvSpPr>
        <p:spPr>
          <a:xfrm>
            <a:off x="5076056" y="5665306"/>
            <a:ext cx="307462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altLang="zh-CN" sz="1800" b="0" i="0" u="none" strike="noStrike" kern="1200" cap="none" spc="0" normalizeH="0" baseline="0" noProof="0" dirty="0">
                <a:ln>
                  <a:noFill/>
                </a:ln>
                <a:solidFill>
                  <a:prstClr val="black"/>
                </a:solidFill>
                <a:effectLst/>
                <a:uLnTx/>
                <a:uFillTx/>
                <a:latin typeface="Verdana"/>
                <a:ea typeface="+mn-ea"/>
                <a:cs typeface="+mn-cs"/>
              </a:rPr>
              <a:t>Radius: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GB" sz="1800" b="0" i="0" u="none" strike="noStrike" kern="1200" cap="none" spc="0" normalizeH="0" baseline="0" noProof="0" dirty="0">
                <a:ln>
                  <a:noFill/>
                </a:ln>
                <a:solidFill>
                  <a:prstClr val="black"/>
                </a:solidFill>
                <a:effectLst/>
                <a:uLnTx/>
                <a:uFillTx/>
                <a:latin typeface="Verdana"/>
                <a:ea typeface="+mn-ea"/>
                <a:cs typeface="+mn-cs"/>
              </a:rPr>
              <a:t>～</a:t>
            </a:r>
            <a:r>
              <a:rPr kumimoji="1" lang="en-GB" altLang="zh-CN" sz="1800" b="0" i="0" u="none" strike="noStrike" kern="1200" cap="none" spc="0" normalizeH="0" baseline="0" noProof="0" dirty="0">
                <a:ln>
                  <a:noFill/>
                </a:ln>
                <a:solidFill>
                  <a:prstClr val="black"/>
                </a:solidFill>
                <a:effectLst/>
                <a:uLnTx/>
                <a:uFillTx/>
                <a:latin typeface="Verdana"/>
                <a:ea typeface="+mn-ea"/>
                <a:cs typeface="+mn-cs"/>
              </a:rPr>
              <a:t>12.5inch</a:t>
            </a:r>
            <a:r>
              <a:rPr kumimoji="1" lang="zh-CN" altLang="en-US" sz="1800" b="0" i="0" u="none" strike="noStrike" kern="1200" cap="none" spc="0" normalizeH="0" baseline="0" noProof="0" dirty="0">
                <a:ln>
                  <a:noFill/>
                </a:ln>
                <a:solidFill>
                  <a:prstClr val="black"/>
                </a:solidFill>
                <a:effectLst/>
                <a:uLnTx/>
                <a:uFillTx/>
                <a:latin typeface="Verdana"/>
                <a:ea typeface="+mn-ea"/>
                <a:cs typeface="+mn-cs"/>
              </a:rPr>
              <a:t> </a:t>
            </a:r>
            <a:r>
              <a:rPr kumimoji="1" lang="en-US" altLang="zh-CN" sz="1800" b="0" i="0" u="none" strike="noStrike" kern="1200" cap="none" spc="0" normalizeH="0" baseline="0" noProof="0" dirty="0">
                <a:ln>
                  <a:noFill/>
                </a:ln>
                <a:solidFill>
                  <a:prstClr val="black"/>
                </a:solidFill>
                <a:effectLst/>
                <a:uLnTx/>
                <a:uFillTx/>
                <a:latin typeface="Verdana"/>
                <a:ea typeface="+mn-ea"/>
                <a:cs typeface="+mn-cs"/>
              </a:rPr>
              <a:t>=</a:t>
            </a:r>
            <a:r>
              <a:rPr kumimoji="1" lang="zh-CN" altLang="en-US" sz="1800" b="0" i="0" u="none" strike="noStrike" kern="1200" cap="none" spc="0" normalizeH="0" baseline="0" noProof="0" dirty="0">
                <a:ln>
                  <a:noFill/>
                </a:ln>
                <a:solidFill>
                  <a:prstClr val="black"/>
                </a:solidFill>
                <a:effectLst/>
                <a:uLnTx/>
                <a:uFillTx/>
                <a:latin typeface="Verdana"/>
                <a:ea typeface="+mn-ea"/>
                <a:cs typeface="+mn-cs"/>
              </a:rPr>
              <a:t> </a:t>
            </a:r>
            <a:r>
              <a:rPr kumimoji="1" lang="en-US" altLang="zh-CN" sz="1800" b="0" i="0" u="none" strike="noStrike" kern="1200" cap="none" spc="0" normalizeH="0" baseline="0" noProof="0" dirty="0">
                <a:ln>
                  <a:noFill/>
                </a:ln>
                <a:solidFill>
                  <a:prstClr val="black"/>
                </a:solidFill>
                <a:effectLst/>
                <a:uLnTx/>
                <a:uFillTx/>
                <a:latin typeface="Verdana"/>
                <a:ea typeface="+mn-ea"/>
                <a:cs typeface="+mn-cs"/>
              </a:rPr>
              <a:t>31.75cm</a:t>
            </a:r>
            <a:r>
              <a:rPr kumimoji="1" lang="en-GB" altLang="zh-CN" sz="1800" b="0" i="0" u="none" strike="noStrike" kern="1200" cap="none" spc="0" normalizeH="0" baseline="0" noProof="0" dirty="0">
                <a:ln>
                  <a:noFill/>
                </a:ln>
                <a:solidFill>
                  <a:prstClr val="black"/>
                </a:solidFill>
                <a:effectLst/>
                <a:uLnTx/>
                <a:uFillTx/>
                <a:latin typeface="Verdana"/>
                <a:ea typeface="+mn-ea"/>
                <a:cs typeface="+mn-cs"/>
              </a:rPr>
              <a:t> </a:t>
            </a:r>
            <a:endParaRPr kumimoji="0" lang="zh-CN" alt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9" name="标题 1">
            <a:extLst>
              <a:ext uri="{FF2B5EF4-FFF2-40B4-BE49-F238E27FC236}">
                <a16:creationId xmlns:a16="http://schemas.microsoft.com/office/drawing/2014/main" id="{EF30383A-D74A-46ED-BF0C-788BE5C524E7}"/>
              </a:ext>
            </a:extLst>
          </p:cNvPr>
          <p:cNvSpPr>
            <a:spLocks noGrp="1"/>
          </p:cNvSpPr>
          <p:nvPr>
            <p:ph type="title"/>
          </p:nvPr>
        </p:nvSpPr>
        <p:spPr>
          <a:xfrm>
            <a:off x="324000" y="0"/>
            <a:ext cx="8820000" cy="936104"/>
          </a:xfrm>
        </p:spPr>
        <p:txBody>
          <a:bodyPr/>
          <a:lstStyle/>
          <a:p>
            <a:r>
              <a:rPr lang="en-US" altLang="zh-CN" dirty="0"/>
              <a:t>Experiments</a:t>
            </a:r>
            <a:br>
              <a:rPr lang="en-US" altLang="zh-CN" dirty="0"/>
            </a:br>
            <a:r>
              <a:rPr lang="en-US" altLang="zh-CN" sz="2400" b="1" dirty="0"/>
              <a:t>Dataset for experiments</a:t>
            </a:r>
            <a:endParaRPr lang="zh-CN" altLang="en-US" dirty="0"/>
          </a:p>
        </p:txBody>
      </p:sp>
    </p:spTree>
    <p:extLst>
      <p:ext uri="{BB962C8B-B14F-4D97-AF65-F5344CB8AC3E}">
        <p14:creationId xmlns:p14="http://schemas.microsoft.com/office/powerpoint/2010/main" val="1970920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828282D7-3605-4A53-9A67-80AB364C9246}"/>
              </a:ext>
            </a:extLst>
          </p:cNvPr>
          <p:cNvSpPr>
            <a:spLocks noGrp="1"/>
          </p:cNvSpPr>
          <p:nvPr>
            <p:ph type="title"/>
          </p:nvPr>
        </p:nvSpPr>
        <p:spPr>
          <a:xfrm>
            <a:off x="324000" y="0"/>
            <a:ext cx="8820000" cy="936104"/>
          </a:xfrm>
        </p:spPr>
        <p:txBody>
          <a:bodyPr/>
          <a:lstStyle/>
          <a:p>
            <a:r>
              <a:rPr lang="en-US" altLang="zh-CN" dirty="0"/>
              <a:t>Experiments</a:t>
            </a:r>
            <a:br>
              <a:rPr lang="en-US" altLang="zh-CN" dirty="0"/>
            </a:br>
            <a:r>
              <a:rPr lang="en-US" altLang="zh-CN" sz="2400" b="1" dirty="0"/>
              <a:t>Dataset annotation</a:t>
            </a:r>
            <a:endParaRPr lang="zh-CN" altLang="en-US" dirty="0"/>
          </a:p>
        </p:txBody>
      </p:sp>
      <p:pic>
        <p:nvPicPr>
          <p:cNvPr id="4" name="图片 3">
            <a:extLst>
              <a:ext uri="{FF2B5EF4-FFF2-40B4-BE49-F238E27FC236}">
                <a16:creationId xmlns:a16="http://schemas.microsoft.com/office/drawing/2014/main" id="{0B036B2E-B39A-4D3E-ADB8-30D100FE7F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792" y="2636912"/>
            <a:ext cx="8316416" cy="3095820"/>
          </a:xfrm>
          <a:prstGeom prst="rect">
            <a:avLst/>
          </a:prstGeom>
        </p:spPr>
      </p:pic>
      <p:sp>
        <p:nvSpPr>
          <p:cNvPr id="2" name="矩形 1"/>
          <p:cNvSpPr/>
          <p:nvPr/>
        </p:nvSpPr>
        <p:spPr>
          <a:xfrm>
            <a:off x="575792" y="1417176"/>
            <a:ext cx="4441024" cy="369332"/>
          </a:xfrm>
          <a:prstGeom prst="rect">
            <a:avLst/>
          </a:prstGeom>
        </p:spPr>
        <p:txBody>
          <a:bodyPr wrap="none">
            <a:spAutoFit/>
          </a:bodyPr>
          <a:lstStyle/>
          <a:p>
            <a:pPr marL="285750" indent="-285750">
              <a:buFont typeface="Wingdings" panose="05000000000000000000" pitchFamily="2" charset="2"/>
              <a:buChar char="Ø"/>
            </a:pPr>
            <a:r>
              <a:rPr kumimoji="1" lang="en-US" altLang="zh-CN" dirty="0"/>
              <a:t>Manual labeled dataset by myself </a:t>
            </a:r>
            <a:endParaRPr lang="zh-CN" altLang="en-US" dirty="0"/>
          </a:p>
        </p:txBody>
      </p:sp>
    </p:spTree>
    <p:extLst>
      <p:ext uri="{BB962C8B-B14F-4D97-AF65-F5344CB8AC3E}">
        <p14:creationId xmlns:p14="http://schemas.microsoft.com/office/powerpoint/2010/main" val="795553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a:extLst>
              <a:ext uri="{FF2B5EF4-FFF2-40B4-BE49-F238E27FC236}">
                <a16:creationId xmlns:a16="http://schemas.microsoft.com/office/drawing/2014/main" id="{30686583-C056-4E9A-9C2C-43DCDDA62355}"/>
              </a:ext>
            </a:extLst>
          </p:cNvPr>
          <p:cNvGraphicFramePr/>
          <p:nvPr>
            <p:extLst>
              <p:ext uri="{D42A27DB-BD31-4B8C-83A1-F6EECF244321}">
                <p14:modId xmlns:p14="http://schemas.microsoft.com/office/powerpoint/2010/main" val="606904771"/>
              </p:ext>
            </p:extLst>
          </p:nvPr>
        </p:nvGraphicFramePr>
        <p:xfrm>
          <a:off x="539552" y="2780928"/>
          <a:ext cx="7992888" cy="3672408"/>
        </p:xfrm>
        <a:graphic>
          <a:graphicData uri="http://schemas.openxmlformats.org/drawingml/2006/chart">
            <c:chart xmlns:c="http://schemas.openxmlformats.org/drawingml/2006/chart" xmlns:r="http://schemas.openxmlformats.org/officeDocument/2006/relationships" r:id="rId3"/>
          </a:graphicData>
        </a:graphic>
      </p:graphicFrame>
      <p:sp>
        <p:nvSpPr>
          <p:cNvPr id="4" name="标题 1">
            <a:extLst>
              <a:ext uri="{FF2B5EF4-FFF2-40B4-BE49-F238E27FC236}">
                <a16:creationId xmlns:a16="http://schemas.microsoft.com/office/drawing/2014/main" id="{CDF41BDA-384A-4497-9A62-3C181A8DD31F}"/>
              </a:ext>
            </a:extLst>
          </p:cNvPr>
          <p:cNvSpPr>
            <a:spLocks noGrp="1"/>
          </p:cNvSpPr>
          <p:nvPr>
            <p:ph type="title"/>
          </p:nvPr>
        </p:nvSpPr>
        <p:spPr>
          <a:xfrm>
            <a:off x="324000" y="0"/>
            <a:ext cx="8820000" cy="936104"/>
          </a:xfrm>
        </p:spPr>
        <p:txBody>
          <a:bodyPr/>
          <a:lstStyle/>
          <a:p>
            <a:r>
              <a:rPr lang="en-US" altLang="zh-CN" dirty="0"/>
              <a:t>Experiments</a:t>
            </a:r>
            <a:br>
              <a:rPr lang="en-US" altLang="zh-CN" dirty="0"/>
            </a:br>
            <a:r>
              <a:rPr lang="en-US" altLang="zh-CN" sz="2400" b="1" dirty="0" err="1"/>
              <a:t>Comparision</a:t>
            </a:r>
            <a:r>
              <a:rPr lang="en-US" altLang="zh-CN" sz="2400" b="1" dirty="0"/>
              <a:t> of Different PnP Methods</a:t>
            </a:r>
            <a:endParaRPr lang="zh-CN" altLang="en-US" dirty="0"/>
          </a:p>
        </p:txBody>
      </p:sp>
      <p:sp>
        <p:nvSpPr>
          <p:cNvPr id="2" name="文本框 1"/>
          <p:cNvSpPr txBox="1"/>
          <p:nvPr/>
        </p:nvSpPr>
        <p:spPr>
          <a:xfrm>
            <a:off x="552354" y="1212184"/>
            <a:ext cx="8064896"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The effect of 2 PnP methods with different input </a:t>
            </a:r>
            <a:r>
              <a:rPr lang="en-US" altLang="zh-CN" dirty="0" err="1"/>
              <a:t>keypoint</a:t>
            </a:r>
            <a:r>
              <a:rPr lang="en-US" altLang="zh-CN" dirty="0"/>
              <a:t> number on the average difference.</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899592" y="1867397"/>
                <a:ext cx="2033249"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𝑔</m:t>
                                      </m:r>
                                    </m:sub>
                                  </m:sSub>
                                </m:e>
                              </m:d>
                            </m:e>
                          </m:d>
                        </m:e>
                      </m:nary>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899592" y="1867397"/>
                <a:ext cx="2033249" cy="756233"/>
              </a:xfrm>
              <a:prstGeom prst="rect">
                <a:avLst/>
              </a:prstGeom>
              <a:blipFill>
                <a:blip r:embed="rId4"/>
                <a:stretch>
                  <a:fillRect/>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30890A7A-0A77-4A47-BF5C-4B36278FA815}"/>
              </a:ext>
            </a:extLst>
          </p:cNvPr>
          <p:cNvCxnSpPr>
            <a:cxnSpLocks/>
          </p:cNvCxnSpPr>
          <p:nvPr/>
        </p:nvCxnSpPr>
        <p:spPr>
          <a:xfrm>
            <a:off x="5940152" y="3068960"/>
            <a:ext cx="0" cy="2376264"/>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21857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75E7D627-43C5-4046-A98D-3E5D1E27B9C6}"/>
              </a:ext>
            </a:extLst>
          </p:cNvPr>
          <p:cNvGraphicFramePr/>
          <p:nvPr>
            <p:extLst>
              <p:ext uri="{D42A27DB-BD31-4B8C-83A1-F6EECF244321}">
                <p14:modId xmlns:p14="http://schemas.microsoft.com/office/powerpoint/2010/main" val="1137790945"/>
              </p:ext>
            </p:extLst>
          </p:nvPr>
        </p:nvGraphicFramePr>
        <p:xfrm>
          <a:off x="539552" y="2420888"/>
          <a:ext cx="7632848" cy="3275384"/>
        </p:xfrm>
        <a:graphic>
          <a:graphicData uri="http://schemas.openxmlformats.org/drawingml/2006/chart">
            <c:chart xmlns:c="http://schemas.openxmlformats.org/drawingml/2006/chart" xmlns:r="http://schemas.openxmlformats.org/officeDocument/2006/relationships" r:id="rId3"/>
          </a:graphicData>
        </a:graphic>
      </p:graphicFrame>
      <p:sp>
        <p:nvSpPr>
          <p:cNvPr id="4" name="标题 1">
            <a:extLst>
              <a:ext uri="{FF2B5EF4-FFF2-40B4-BE49-F238E27FC236}">
                <a16:creationId xmlns:a16="http://schemas.microsoft.com/office/drawing/2014/main" id="{CDF41BDA-384A-4497-9A62-3C181A8DD31F}"/>
              </a:ext>
            </a:extLst>
          </p:cNvPr>
          <p:cNvSpPr>
            <a:spLocks noGrp="1"/>
          </p:cNvSpPr>
          <p:nvPr>
            <p:ph type="title"/>
          </p:nvPr>
        </p:nvSpPr>
        <p:spPr>
          <a:xfrm>
            <a:off x="324000" y="0"/>
            <a:ext cx="8820000" cy="936104"/>
          </a:xfrm>
        </p:spPr>
        <p:txBody>
          <a:bodyPr/>
          <a:lstStyle/>
          <a:p>
            <a:r>
              <a:rPr lang="en-US" altLang="zh-CN" dirty="0"/>
              <a:t>Experiments</a:t>
            </a:r>
            <a:br>
              <a:rPr lang="en-US" altLang="zh-CN" dirty="0"/>
            </a:br>
            <a:r>
              <a:rPr lang="en-US" altLang="zh-CN" sz="2400" b="1" dirty="0" err="1"/>
              <a:t>Comparision</a:t>
            </a:r>
            <a:r>
              <a:rPr lang="en-US" altLang="zh-CN" sz="2400" b="1" dirty="0"/>
              <a:t> of Different PnP Methods</a:t>
            </a:r>
            <a:endParaRPr lang="zh-CN" altLang="en-US" dirty="0"/>
          </a:p>
        </p:txBody>
      </p:sp>
      <p:sp>
        <p:nvSpPr>
          <p:cNvPr id="5" name="文本框 4"/>
          <p:cNvSpPr txBox="1"/>
          <p:nvPr/>
        </p:nvSpPr>
        <p:spPr>
          <a:xfrm>
            <a:off x="539552" y="1412776"/>
            <a:ext cx="8064896"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The effect of 2 PnP methods with different input </a:t>
            </a:r>
            <a:r>
              <a:rPr lang="en-US" altLang="zh-CN" dirty="0" err="1"/>
              <a:t>keypoints</a:t>
            </a:r>
            <a:r>
              <a:rPr lang="en-US" altLang="zh-CN" dirty="0"/>
              <a:t> on the number of matched object number.</a:t>
            </a:r>
            <a:endParaRPr lang="zh-CN" altLang="en-US" dirty="0"/>
          </a:p>
        </p:txBody>
      </p:sp>
    </p:spTree>
    <p:extLst>
      <p:ext uri="{BB962C8B-B14F-4D97-AF65-F5344CB8AC3E}">
        <p14:creationId xmlns:p14="http://schemas.microsoft.com/office/powerpoint/2010/main" val="45507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goal of this work</a:t>
            </a:r>
            <a:endParaRPr lang="zh-CN" altLang="en-US" dirty="0"/>
          </a:p>
        </p:txBody>
      </p:sp>
      <p:sp>
        <p:nvSpPr>
          <p:cNvPr id="3" name="文本框 2"/>
          <p:cNvSpPr txBox="1"/>
          <p:nvPr/>
        </p:nvSpPr>
        <p:spPr>
          <a:xfrm>
            <a:off x="611560" y="1268760"/>
            <a:ext cx="7848872" cy="1354217"/>
          </a:xfrm>
          <a:prstGeom prst="rect">
            <a:avLst/>
          </a:prstGeom>
          <a:noFill/>
        </p:spPr>
        <p:txBody>
          <a:bodyPr wrap="square" rtlCol="0">
            <a:spAutoFit/>
          </a:bodyPr>
          <a:lstStyle/>
          <a:p>
            <a:r>
              <a:rPr lang="en-US" altLang="zh-CN" sz="2800" dirty="0"/>
              <a:t>Goal:</a:t>
            </a:r>
          </a:p>
          <a:p>
            <a:endParaRPr lang="en-US" altLang="zh-CN" dirty="0"/>
          </a:p>
          <a:p>
            <a:r>
              <a:rPr lang="en-US" altLang="zh-CN" dirty="0"/>
              <a:t>Estimation of water depth by submerged cars on 2D images of any size and resolution.</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176" y="2943096"/>
            <a:ext cx="3280404" cy="2583856"/>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2943096"/>
            <a:ext cx="3447242" cy="2583856"/>
          </a:xfrm>
          <a:prstGeom prst="rect">
            <a:avLst/>
          </a:prstGeom>
        </p:spPr>
      </p:pic>
      <p:sp>
        <p:nvSpPr>
          <p:cNvPr id="4" name="文本框 3"/>
          <p:cNvSpPr txBox="1"/>
          <p:nvPr/>
        </p:nvSpPr>
        <p:spPr>
          <a:xfrm>
            <a:off x="828040" y="5517515"/>
            <a:ext cx="3447415" cy="337185"/>
          </a:xfrm>
          <a:prstGeom prst="rect">
            <a:avLst/>
          </a:prstGeom>
          <a:noFill/>
        </p:spPr>
        <p:txBody>
          <a:bodyPr wrap="square" rtlCol="0" anchor="t">
            <a:spAutoFit/>
          </a:bodyPr>
          <a:lstStyle/>
          <a:p>
            <a:r>
              <a:rPr lang="en-US" altLang="zh-CN" sz="800"/>
              <a:t>Source:</a:t>
            </a:r>
            <a:r>
              <a:rPr lang="zh-CN" altLang="en-US" sz="800"/>
              <a:t>https://new.qq.com/notfound.htm?uri=http://new.qq.com/omn/20190624/20190624A0OJ51.html?pc</a:t>
            </a:r>
          </a:p>
        </p:txBody>
      </p:sp>
      <p:sp>
        <p:nvSpPr>
          <p:cNvPr id="5" name="文本框 4"/>
          <p:cNvSpPr txBox="1"/>
          <p:nvPr/>
        </p:nvSpPr>
        <p:spPr>
          <a:xfrm>
            <a:off x="4869180" y="5517515"/>
            <a:ext cx="3281045" cy="337185"/>
          </a:xfrm>
          <a:prstGeom prst="rect">
            <a:avLst/>
          </a:prstGeom>
          <a:noFill/>
        </p:spPr>
        <p:txBody>
          <a:bodyPr wrap="square" rtlCol="0" anchor="t">
            <a:spAutoFit/>
          </a:bodyPr>
          <a:lstStyle/>
          <a:p>
            <a:r>
              <a:rPr lang="en-US" altLang="zh-CN" sz="800"/>
              <a:t>Source:</a:t>
            </a:r>
            <a:r>
              <a:rPr lang="zh-CN" altLang="en-US" sz="800"/>
              <a:t>https://www.163.com/dy/article/DK42R2F70512E5AP.html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DF41BDA-384A-4497-9A62-3C181A8DD31F}"/>
              </a:ext>
            </a:extLst>
          </p:cNvPr>
          <p:cNvSpPr>
            <a:spLocks noGrp="1"/>
          </p:cNvSpPr>
          <p:nvPr>
            <p:ph type="title"/>
          </p:nvPr>
        </p:nvSpPr>
        <p:spPr>
          <a:xfrm>
            <a:off x="324000" y="0"/>
            <a:ext cx="8820000" cy="936104"/>
          </a:xfrm>
        </p:spPr>
        <p:txBody>
          <a:bodyPr/>
          <a:lstStyle/>
          <a:p>
            <a:r>
              <a:rPr lang="en-US" altLang="zh-CN" dirty="0"/>
              <a:t>Experiments</a:t>
            </a:r>
            <a:br>
              <a:rPr lang="en-US" altLang="zh-CN" dirty="0"/>
            </a:br>
            <a:r>
              <a:rPr lang="en-US" altLang="zh-CN" sz="2400" b="1" dirty="0"/>
              <a:t>Evaluation of water level estimation</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84984"/>
            <a:ext cx="7128792" cy="3131630"/>
          </a:xfrm>
          <a:prstGeom prst="rect">
            <a:avLst/>
          </a:prstGeom>
        </p:spPr>
      </p:pic>
      <p:sp>
        <p:nvSpPr>
          <p:cNvPr id="7" name="矩形 6"/>
          <p:cNvSpPr/>
          <p:nvPr/>
        </p:nvSpPr>
        <p:spPr>
          <a:xfrm>
            <a:off x="539552" y="2730986"/>
            <a:ext cx="7344816" cy="369332"/>
          </a:xfrm>
          <a:prstGeom prst="rect">
            <a:avLst/>
          </a:prstGeom>
        </p:spPr>
        <p:txBody>
          <a:bodyPr wrap="square">
            <a:spAutoFit/>
          </a:bodyPr>
          <a:lstStyle/>
          <a:p>
            <a:pPr marL="285750" indent="-285750">
              <a:buFont typeface="Wingdings" panose="05000000000000000000" pitchFamily="2" charset="2"/>
              <a:buChar char="Ø"/>
            </a:pPr>
            <a:r>
              <a:rPr lang="zh-CN" altLang="en-US" dirty="0"/>
              <a:t>Histogram of water level </a:t>
            </a:r>
            <a:r>
              <a:rPr lang="en-US" altLang="zh-CN" dirty="0"/>
              <a:t>average difference</a:t>
            </a:r>
            <a:r>
              <a:rPr lang="zh-CN" altLang="en-US" dirty="0"/>
              <a:t> distribution</a:t>
            </a:r>
          </a:p>
        </p:txBody>
      </p:sp>
      <p:pic>
        <p:nvPicPr>
          <p:cNvPr id="6" name="图片 5">
            <a:extLst>
              <a:ext uri="{FF2B5EF4-FFF2-40B4-BE49-F238E27FC236}">
                <a16:creationId xmlns:a16="http://schemas.microsoft.com/office/drawing/2014/main" id="{C8096263-8B19-414A-8583-9FD145575B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708" y="1551422"/>
            <a:ext cx="8862828" cy="1234547"/>
          </a:xfrm>
          <a:prstGeom prst="rect">
            <a:avLst/>
          </a:prstGeom>
        </p:spPr>
      </p:pic>
      <p:sp>
        <p:nvSpPr>
          <p:cNvPr id="9" name="文本框 8">
            <a:extLst>
              <a:ext uri="{FF2B5EF4-FFF2-40B4-BE49-F238E27FC236}">
                <a16:creationId xmlns:a16="http://schemas.microsoft.com/office/drawing/2014/main" id="{9B23DA79-8C88-4082-A974-321C0566B367}"/>
              </a:ext>
            </a:extLst>
          </p:cNvPr>
          <p:cNvSpPr txBox="1"/>
          <p:nvPr/>
        </p:nvSpPr>
        <p:spPr>
          <a:xfrm>
            <a:off x="395536" y="1052407"/>
            <a:ext cx="8352928" cy="369332"/>
          </a:xfrm>
          <a:prstGeom prst="rect">
            <a:avLst/>
          </a:prstGeom>
          <a:noFill/>
        </p:spPr>
        <p:txBody>
          <a:bodyPr wrap="square" rtlCol="0">
            <a:spAutoFit/>
          </a:bodyPr>
          <a:lstStyle/>
          <a:p>
            <a:r>
              <a:rPr lang="en-US" altLang="zh-CN" dirty="0"/>
              <a:t>The average difference of water level with the best model is</a:t>
            </a:r>
            <a:r>
              <a:rPr lang="en-US" altLang="zh-CN" dirty="0">
                <a:solidFill>
                  <a:srgbClr val="FF0000"/>
                </a:solidFill>
              </a:rPr>
              <a:t> 0.137</a:t>
            </a:r>
            <a:r>
              <a:rPr lang="en-US" altLang="zh-CN" dirty="0"/>
              <a:t>m</a:t>
            </a:r>
            <a:endParaRPr lang="zh-CN" altLang="en-US" dirty="0"/>
          </a:p>
        </p:txBody>
      </p:sp>
    </p:spTree>
    <p:extLst>
      <p:ext uri="{BB962C8B-B14F-4D97-AF65-F5344CB8AC3E}">
        <p14:creationId xmlns:p14="http://schemas.microsoft.com/office/powerpoint/2010/main" val="3121067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 Output</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2" y="1492756"/>
            <a:ext cx="7833229" cy="4672548"/>
          </a:xfrm>
          <a:prstGeom prst="rect">
            <a:avLst/>
          </a:prstGeom>
        </p:spPr>
      </p:pic>
      <p:sp>
        <p:nvSpPr>
          <p:cNvPr id="4" name="矩形 3"/>
          <p:cNvSpPr/>
          <p:nvPr/>
        </p:nvSpPr>
        <p:spPr>
          <a:xfrm>
            <a:off x="608828" y="910461"/>
            <a:ext cx="6339436" cy="369332"/>
          </a:xfrm>
          <a:prstGeom prst="rect">
            <a:avLst/>
          </a:prstGeom>
        </p:spPr>
        <p:txBody>
          <a:bodyPr wrap="square">
            <a:spAutoFit/>
          </a:bodyPr>
          <a:lstStyle/>
          <a:p>
            <a:pPr marL="285750" indent="-285750">
              <a:buFont typeface="Wingdings" panose="05000000000000000000" pitchFamily="2" charset="2"/>
              <a:buChar char="Ø"/>
            </a:pPr>
            <a:r>
              <a:rPr lang="zh-CN" altLang="en-US" b="1" dirty="0"/>
              <a:t>Water level estimation in the same situation</a:t>
            </a:r>
          </a:p>
        </p:txBody>
      </p:sp>
      <p:cxnSp>
        <p:nvCxnSpPr>
          <p:cNvPr id="7" name="直接箭头连接符 6">
            <a:extLst>
              <a:ext uri="{FF2B5EF4-FFF2-40B4-BE49-F238E27FC236}">
                <a16:creationId xmlns:a16="http://schemas.microsoft.com/office/drawing/2014/main" id="{9F49A2A4-1142-427E-9655-01F97D07B7EF}"/>
              </a:ext>
            </a:extLst>
          </p:cNvPr>
          <p:cNvCxnSpPr/>
          <p:nvPr/>
        </p:nvCxnSpPr>
        <p:spPr>
          <a:xfrm flipH="1">
            <a:off x="1331640" y="1880473"/>
            <a:ext cx="6264696" cy="23042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直接箭头连接符 7">
            <a:extLst>
              <a:ext uri="{FF2B5EF4-FFF2-40B4-BE49-F238E27FC236}">
                <a16:creationId xmlns:a16="http://schemas.microsoft.com/office/drawing/2014/main" id="{38680EF2-8A19-498C-A6F9-9A9DEAF9BF04}"/>
              </a:ext>
            </a:extLst>
          </p:cNvPr>
          <p:cNvCxnSpPr>
            <a:cxnSpLocks/>
          </p:cNvCxnSpPr>
          <p:nvPr/>
        </p:nvCxnSpPr>
        <p:spPr>
          <a:xfrm flipH="1">
            <a:off x="4463988" y="2498417"/>
            <a:ext cx="3112132" cy="16863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70270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 Output</a:t>
            </a:r>
            <a:endParaRPr lang="zh-CN" altLang="en-US" dirty="0"/>
          </a:p>
        </p:txBody>
      </p:sp>
      <p:sp>
        <p:nvSpPr>
          <p:cNvPr id="4" name="矩形 3"/>
          <p:cNvSpPr/>
          <p:nvPr/>
        </p:nvSpPr>
        <p:spPr>
          <a:xfrm>
            <a:off x="608828" y="910461"/>
            <a:ext cx="6339436" cy="369332"/>
          </a:xfrm>
          <a:prstGeom prst="rect">
            <a:avLst/>
          </a:prstGeom>
        </p:spPr>
        <p:txBody>
          <a:bodyPr wrap="square">
            <a:spAutoFit/>
          </a:bodyPr>
          <a:lstStyle/>
          <a:p>
            <a:pPr marL="285750" indent="-285750">
              <a:buFont typeface="Wingdings" panose="05000000000000000000" pitchFamily="2" charset="2"/>
              <a:buChar char="Ø"/>
            </a:pPr>
            <a:r>
              <a:rPr lang="zh-CN" altLang="en-US" b="1" dirty="0"/>
              <a:t>Water level estimation in the same situation</a:t>
            </a:r>
          </a:p>
        </p:txBody>
      </p:sp>
      <p:pic>
        <p:nvPicPr>
          <p:cNvPr id="6" name="图片 5">
            <a:extLst>
              <a:ext uri="{FF2B5EF4-FFF2-40B4-BE49-F238E27FC236}">
                <a16:creationId xmlns:a16="http://schemas.microsoft.com/office/drawing/2014/main" id="{A0409331-53B2-4938-BF1D-E1C6810B2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20" y="1577504"/>
            <a:ext cx="8056712" cy="4721340"/>
          </a:xfrm>
          <a:prstGeom prst="rect">
            <a:avLst/>
          </a:prstGeom>
        </p:spPr>
      </p:pic>
      <p:sp>
        <p:nvSpPr>
          <p:cNvPr id="7" name="文本框 6">
            <a:extLst>
              <a:ext uri="{FF2B5EF4-FFF2-40B4-BE49-F238E27FC236}">
                <a16:creationId xmlns:a16="http://schemas.microsoft.com/office/drawing/2014/main" id="{8CABD50D-0A6A-4E6A-9FEA-ED766317FAC0}"/>
              </a:ext>
            </a:extLst>
          </p:cNvPr>
          <p:cNvSpPr txBox="1"/>
          <p:nvPr/>
        </p:nvSpPr>
        <p:spPr>
          <a:xfrm>
            <a:off x="7415808" y="887358"/>
            <a:ext cx="3456384" cy="369332"/>
          </a:xfrm>
          <a:prstGeom prst="rect">
            <a:avLst/>
          </a:prstGeom>
          <a:noFill/>
        </p:spPr>
        <p:txBody>
          <a:bodyPr wrap="square" rtlCol="0">
            <a:spAutoFit/>
          </a:bodyPr>
          <a:lstStyle/>
          <a:p>
            <a:r>
              <a:rPr lang="zh-CN" altLang="en-US" dirty="0"/>
              <a:t>加箭头</a:t>
            </a:r>
          </a:p>
        </p:txBody>
      </p:sp>
      <p:cxnSp>
        <p:nvCxnSpPr>
          <p:cNvPr id="8" name="直接箭头连接符 7">
            <a:extLst>
              <a:ext uri="{FF2B5EF4-FFF2-40B4-BE49-F238E27FC236}">
                <a16:creationId xmlns:a16="http://schemas.microsoft.com/office/drawing/2014/main" id="{EC580E38-B878-4D26-95B5-D577309E0998}"/>
              </a:ext>
            </a:extLst>
          </p:cNvPr>
          <p:cNvCxnSpPr>
            <a:cxnSpLocks/>
          </p:cNvCxnSpPr>
          <p:nvPr/>
        </p:nvCxnSpPr>
        <p:spPr>
          <a:xfrm flipH="1">
            <a:off x="3635896" y="1880473"/>
            <a:ext cx="3960440" cy="183655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a:extLst>
              <a:ext uri="{FF2B5EF4-FFF2-40B4-BE49-F238E27FC236}">
                <a16:creationId xmlns:a16="http://schemas.microsoft.com/office/drawing/2014/main" id="{2179C66C-74E0-497B-898B-3306A7E79F5A}"/>
              </a:ext>
            </a:extLst>
          </p:cNvPr>
          <p:cNvCxnSpPr>
            <a:cxnSpLocks/>
          </p:cNvCxnSpPr>
          <p:nvPr/>
        </p:nvCxnSpPr>
        <p:spPr>
          <a:xfrm flipH="1">
            <a:off x="1547664" y="2420888"/>
            <a:ext cx="6048672" cy="11521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直接箭头连接符 12">
            <a:extLst>
              <a:ext uri="{FF2B5EF4-FFF2-40B4-BE49-F238E27FC236}">
                <a16:creationId xmlns:a16="http://schemas.microsoft.com/office/drawing/2014/main" id="{C7146E6F-9F7D-418B-87D4-FB61F3EA31C7}"/>
              </a:ext>
            </a:extLst>
          </p:cNvPr>
          <p:cNvCxnSpPr>
            <a:cxnSpLocks/>
          </p:cNvCxnSpPr>
          <p:nvPr/>
        </p:nvCxnSpPr>
        <p:spPr>
          <a:xfrm flipH="1">
            <a:off x="5508104" y="3068960"/>
            <a:ext cx="2088232" cy="6480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 Output</a:t>
            </a:r>
            <a:endParaRPr lang="zh-CN" altLang="en-US" dirty="0"/>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b="36055"/>
          <a:stretch/>
        </p:blipFill>
        <p:spPr>
          <a:xfrm>
            <a:off x="4283968" y="497039"/>
            <a:ext cx="4536648" cy="3580033"/>
          </a:xfrm>
          <a:prstGeom prst="rect">
            <a:avLst/>
          </a:prstGeom>
        </p:spPr>
      </p:pic>
      <p:sp>
        <p:nvSpPr>
          <p:cNvPr id="6" name="文本框 5"/>
          <p:cNvSpPr txBox="1"/>
          <p:nvPr/>
        </p:nvSpPr>
        <p:spPr>
          <a:xfrm>
            <a:off x="539552" y="1700808"/>
            <a:ext cx="3168352"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The method is applicable to water level estimation from different perspectives.</a:t>
            </a:r>
            <a:endParaRPr lang="zh-CN" altLang="en-US" b="1"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488" y="4102638"/>
            <a:ext cx="4536648" cy="2373994"/>
          </a:xfrm>
          <a:prstGeom prst="rect">
            <a:avLst/>
          </a:prstGeom>
        </p:spPr>
      </p:pic>
      <p:pic>
        <p:nvPicPr>
          <p:cNvPr id="4" name="图片 3">
            <a:extLst>
              <a:ext uri="{FF2B5EF4-FFF2-40B4-BE49-F238E27FC236}">
                <a16:creationId xmlns:a16="http://schemas.microsoft.com/office/drawing/2014/main" id="{A019CE03-804D-4A69-B743-91186682D6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6646" y="4102638"/>
            <a:ext cx="3979850" cy="2373994"/>
          </a:xfrm>
          <a:prstGeom prst="rect">
            <a:avLst/>
          </a:prstGeom>
        </p:spPr>
      </p:pic>
      <p:cxnSp>
        <p:nvCxnSpPr>
          <p:cNvPr id="8" name="直接箭头连接符 7">
            <a:extLst>
              <a:ext uri="{FF2B5EF4-FFF2-40B4-BE49-F238E27FC236}">
                <a16:creationId xmlns:a16="http://schemas.microsoft.com/office/drawing/2014/main" id="{31DDB23A-9855-4486-9FEA-4A63F1478523}"/>
              </a:ext>
            </a:extLst>
          </p:cNvPr>
          <p:cNvCxnSpPr>
            <a:cxnSpLocks/>
          </p:cNvCxnSpPr>
          <p:nvPr/>
        </p:nvCxnSpPr>
        <p:spPr>
          <a:xfrm flipH="1">
            <a:off x="5292080" y="692696"/>
            <a:ext cx="3024336" cy="20162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直接箭头连接符 10">
            <a:extLst>
              <a:ext uri="{FF2B5EF4-FFF2-40B4-BE49-F238E27FC236}">
                <a16:creationId xmlns:a16="http://schemas.microsoft.com/office/drawing/2014/main" id="{B9A86523-4274-4139-86FE-82E252691151}"/>
              </a:ext>
            </a:extLst>
          </p:cNvPr>
          <p:cNvCxnSpPr>
            <a:cxnSpLocks/>
          </p:cNvCxnSpPr>
          <p:nvPr/>
        </p:nvCxnSpPr>
        <p:spPr>
          <a:xfrm flipH="1">
            <a:off x="7164288" y="1052736"/>
            <a:ext cx="1152128" cy="19442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直接箭头连接符 13">
            <a:extLst>
              <a:ext uri="{FF2B5EF4-FFF2-40B4-BE49-F238E27FC236}">
                <a16:creationId xmlns:a16="http://schemas.microsoft.com/office/drawing/2014/main" id="{A6375596-323C-44EA-B4FC-4060CB358E16}"/>
              </a:ext>
            </a:extLst>
          </p:cNvPr>
          <p:cNvCxnSpPr>
            <a:cxnSpLocks/>
          </p:cNvCxnSpPr>
          <p:nvPr/>
        </p:nvCxnSpPr>
        <p:spPr>
          <a:xfrm flipH="1">
            <a:off x="3059832" y="4293096"/>
            <a:ext cx="1512168" cy="12241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直接箭头连接符 16">
            <a:extLst>
              <a:ext uri="{FF2B5EF4-FFF2-40B4-BE49-F238E27FC236}">
                <a16:creationId xmlns:a16="http://schemas.microsoft.com/office/drawing/2014/main" id="{E99E1B58-C154-43E6-B833-729D40E6114A}"/>
              </a:ext>
            </a:extLst>
          </p:cNvPr>
          <p:cNvCxnSpPr>
            <a:cxnSpLocks/>
          </p:cNvCxnSpPr>
          <p:nvPr/>
        </p:nvCxnSpPr>
        <p:spPr>
          <a:xfrm flipH="1">
            <a:off x="1691680" y="4653136"/>
            <a:ext cx="2880320" cy="792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直接箭头连接符 19">
            <a:extLst>
              <a:ext uri="{FF2B5EF4-FFF2-40B4-BE49-F238E27FC236}">
                <a16:creationId xmlns:a16="http://schemas.microsoft.com/office/drawing/2014/main" id="{4CFE8635-55CE-49AE-9C1B-6AC9C69FE93C}"/>
              </a:ext>
            </a:extLst>
          </p:cNvPr>
          <p:cNvCxnSpPr>
            <a:cxnSpLocks/>
          </p:cNvCxnSpPr>
          <p:nvPr/>
        </p:nvCxnSpPr>
        <p:spPr>
          <a:xfrm flipH="1">
            <a:off x="683568" y="5013176"/>
            <a:ext cx="388843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73091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 Output</a:t>
            </a:r>
            <a:endParaRPr lang="zh-CN" altLang="en-US" dirty="0"/>
          </a:p>
        </p:txBody>
      </p:sp>
      <p:pic>
        <p:nvPicPr>
          <p:cNvPr id="4" name="图片 3">
            <a:extLst>
              <a:ext uri="{FF2B5EF4-FFF2-40B4-BE49-F238E27FC236}">
                <a16:creationId xmlns:a16="http://schemas.microsoft.com/office/drawing/2014/main" id="{671C7FE5-FD24-4923-8EC4-3D596333E0B4}"/>
              </a:ext>
            </a:extLst>
          </p:cNvPr>
          <p:cNvPicPr>
            <a:picLocks noChangeAspect="1"/>
          </p:cNvPicPr>
          <p:nvPr/>
        </p:nvPicPr>
        <p:blipFill rotWithShape="1">
          <a:blip r:embed="rId3">
            <a:extLst>
              <a:ext uri="{28A0092B-C50C-407E-A947-70E740481C1C}">
                <a14:useLocalDpi xmlns:a14="http://schemas.microsoft.com/office/drawing/2010/main" val="0"/>
              </a:ext>
            </a:extLst>
          </a:blip>
          <a:srcRect l="45275" b="45308"/>
          <a:stretch/>
        </p:blipFill>
        <p:spPr>
          <a:xfrm>
            <a:off x="925162" y="2132856"/>
            <a:ext cx="7293676" cy="3670138"/>
          </a:xfrm>
          <a:prstGeom prst="rect">
            <a:avLst/>
          </a:prstGeom>
        </p:spPr>
      </p:pic>
      <p:sp>
        <p:nvSpPr>
          <p:cNvPr id="9" name="文本框 8">
            <a:extLst>
              <a:ext uri="{FF2B5EF4-FFF2-40B4-BE49-F238E27FC236}">
                <a16:creationId xmlns:a16="http://schemas.microsoft.com/office/drawing/2014/main" id="{CF78E491-E5C4-41B8-ACBC-46D0B5050CFC}"/>
              </a:ext>
            </a:extLst>
          </p:cNvPr>
          <p:cNvSpPr txBox="1"/>
          <p:nvPr/>
        </p:nvSpPr>
        <p:spPr>
          <a:xfrm>
            <a:off x="925162" y="1319168"/>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t>The car is not in the flood</a:t>
            </a:r>
          </a:p>
        </p:txBody>
      </p:sp>
    </p:spTree>
    <p:extLst>
      <p:ext uri="{BB962C8B-B14F-4D97-AF65-F5344CB8AC3E}">
        <p14:creationId xmlns:p14="http://schemas.microsoft.com/office/powerpoint/2010/main" val="159534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 Output</a:t>
            </a:r>
            <a:endParaRPr lang="zh-CN" altLang="en-US" dirty="0"/>
          </a:p>
        </p:txBody>
      </p:sp>
      <p:pic>
        <p:nvPicPr>
          <p:cNvPr id="5" name="图片 4">
            <a:extLst>
              <a:ext uri="{FF2B5EF4-FFF2-40B4-BE49-F238E27FC236}">
                <a16:creationId xmlns:a16="http://schemas.microsoft.com/office/drawing/2014/main" id="{C6CEA170-7663-4DB0-B411-895C123D92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416" y="2996952"/>
            <a:ext cx="4650632" cy="2770866"/>
          </a:xfrm>
          <a:prstGeom prst="rect">
            <a:avLst/>
          </a:prstGeom>
        </p:spPr>
      </p:pic>
      <p:pic>
        <p:nvPicPr>
          <p:cNvPr id="7" name="图片 6">
            <a:extLst>
              <a:ext uri="{FF2B5EF4-FFF2-40B4-BE49-F238E27FC236}">
                <a16:creationId xmlns:a16="http://schemas.microsoft.com/office/drawing/2014/main" id="{DE640A55-F5EE-4B9F-809A-665E1E2725EB}"/>
              </a:ext>
            </a:extLst>
          </p:cNvPr>
          <p:cNvPicPr>
            <a:picLocks noChangeAspect="1"/>
          </p:cNvPicPr>
          <p:nvPr/>
        </p:nvPicPr>
        <p:blipFill rotWithShape="1">
          <a:blip r:embed="rId4">
            <a:extLst>
              <a:ext uri="{28A0092B-C50C-407E-A947-70E740481C1C}">
                <a14:useLocalDpi xmlns:a14="http://schemas.microsoft.com/office/drawing/2010/main" val="0"/>
              </a:ext>
            </a:extLst>
          </a:blip>
          <a:srcRect l="51575" b="43392"/>
          <a:stretch/>
        </p:blipFill>
        <p:spPr>
          <a:xfrm>
            <a:off x="5165684" y="2996952"/>
            <a:ext cx="3978316" cy="2770866"/>
          </a:xfrm>
          <a:prstGeom prst="rect">
            <a:avLst/>
          </a:prstGeom>
        </p:spPr>
      </p:pic>
      <p:sp>
        <p:nvSpPr>
          <p:cNvPr id="9" name="文本框 8">
            <a:extLst>
              <a:ext uri="{FF2B5EF4-FFF2-40B4-BE49-F238E27FC236}">
                <a16:creationId xmlns:a16="http://schemas.microsoft.com/office/drawing/2014/main" id="{0C79C154-20C8-4BC2-933F-9B9C8B3D7B81}"/>
              </a:ext>
            </a:extLst>
          </p:cNvPr>
          <p:cNvSpPr txBox="1"/>
          <p:nvPr/>
        </p:nvSpPr>
        <p:spPr>
          <a:xfrm>
            <a:off x="353416" y="1566550"/>
            <a:ext cx="6018784"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t>The car </a:t>
            </a:r>
            <a:r>
              <a:rPr lang="en-US" altLang="zh-CN" dirty="0"/>
              <a:t>is</a:t>
            </a:r>
            <a:r>
              <a:rPr lang="zh-CN" altLang="en-US" dirty="0"/>
              <a:t> in very deep flood water</a:t>
            </a:r>
          </a:p>
        </p:txBody>
      </p:sp>
    </p:spTree>
    <p:extLst>
      <p:ext uri="{BB962C8B-B14F-4D97-AF65-F5344CB8AC3E}">
        <p14:creationId xmlns:p14="http://schemas.microsoft.com/office/powerpoint/2010/main" val="860782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 Output</a:t>
            </a:r>
            <a:endParaRPr lang="zh-CN" altLang="en-US" dirty="0"/>
          </a:p>
        </p:txBody>
      </p:sp>
      <p:pic>
        <p:nvPicPr>
          <p:cNvPr id="4" name="图片 3">
            <a:extLst>
              <a:ext uri="{FF2B5EF4-FFF2-40B4-BE49-F238E27FC236}">
                <a16:creationId xmlns:a16="http://schemas.microsoft.com/office/drawing/2014/main" id="{688A8C7A-5B8A-49BA-B1C6-C70A72371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916832"/>
            <a:ext cx="6804248" cy="4058758"/>
          </a:xfrm>
          <a:prstGeom prst="rect">
            <a:avLst/>
          </a:prstGeom>
        </p:spPr>
      </p:pic>
      <p:sp>
        <p:nvSpPr>
          <p:cNvPr id="8" name="文本框 7">
            <a:extLst>
              <a:ext uri="{FF2B5EF4-FFF2-40B4-BE49-F238E27FC236}">
                <a16:creationId xmlns:a16="http://schemas.microsoft.com/office/drawing/2014/main" id="{4FE389D2-7D3C-4DE1-AFF4-16707EDA8117}"/>
              </a:ext>
            </a:extLst>
          </p:cNvPr>
          <p:cNvSpPr txBox="1"/>
          <p:nvPr/>
        </p:nvSpPr>
        <p:spPr>
          <a:xfrm>
            <a:off x="483630" y="1072656"/>
            <a:ext cx="7636172" cy="646331"/>
          </a:xfrm>
          <a:prstGeom prst="rect">
            <a:avLst/>
          </a:prstGeom>
          <a:noFill/>
        </p:spPr>
        <p:txBody>
          <a:bodyPr wrap="square">
            <a:spAutoFit/>
          </a:bodyPr>
          <a:lstStyle/>
          <a:p>
            <a:pPr marL="285750" indent="-285750">
              <a:buFont typeface="Wingdings" panose="05000000000000000000" pitchFamily="2" charset="2"/>
              <a:buChar char="Ø"/>
            </a:pPr>
            <a:r>
              <a:rPr lang="zh-CN" altLang="en-US" dirty="0"/>
              <a:t>When the water is very shallow, the car passing by will stir up water splashes and lead to wrong results.</a:t>
            </a:r>
          </a:p>
        </p:txBody>
      </p:sp>
    </p:spTree>
    <p:extLst>
      <p:ext uri="{BB962C8B-B14F-4D97-AF65-F5344CB8AC3E}">
        <p14:creationId xmlns:p14="http://schemas.microsoft.com/office/powerpoint/2010/main" val="146972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 Output</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844825"/>
            <a:ext cx="7753143" cy="4608512"/>
          </a:xfrm>
          <a:prstGeom prst="rect">
            <a:avLst/>
          </a:prstGeom>
        </p:spPr>
      </p:pic>
      <p:sp>
        <p:nvSpPr>
          <p:cNvPr id="3" name="矩形 2"/>
          <p:cNvSpPr/>
          <p:nvPr/>
        </p:nvSpPr>
        <p:spPr>
          <a:xfrm>
            <a:off x="675669" y="1161849"/>
            <a:ext cx="5020349" cy="369332"/>
          </a:xfrm>
          <a:prstGeom prst="rect">
            <a:avLst/>
          </a:prstGeom>
        </p:spPr>
        <p:txBody>
          <a:bodyPr wrap="none">
            <a:spAutoFit/>
          </a:bodyPr>
          <a:lstStyle/>
          <a:p>
            <a:pPr marL="285750" indent="-285750">
              <a:buFont typeface="Wingdings" panose="05000000000000000000" pitchFamily="2" charset="2"/>
              <a:buChar char="Ø"/>
            </a:pPr>
            <a:r>
              <a:rPr lang="en-US" altLang="zh-CN" sz="1800" dirty="0">
                <a:solidFill>
                  <a:srgbClr val="000000"/>
                </a:solidFill>
                <a:effectLst/>
              </a:rPr>
              <a:t>The occlusions caused by other objects</a:t>
            </a:r>
            <a:endParaRPr lang="zh-CN" altLang="en-US" b="1" dirty="0"/>
          </a:p>
        </p:txBody>
      </p:sp>
      <p:sp>
        <p:nvSpPr>
          <p:cNvPr id="5" name="矩形 4">
            <a:extLst>
              <a:ext uri="{FF2B5EF4-FFF2-40B4-BE49-F238E27FC236}">
                <a16:creationId xmlns:a16="http://schemas.microsoft.com/office/drawing/2014/main" id="{11B11538-7284-484D-AA21-50C3DB42EB55}"/>
              </a:ext>
            </a:extLst>
          </p:cNvPr>
          <p:cNvSpPr/>
          <p:nvPr/>
        </p:nvSpPr>
        <p:spPr>
          <a:xfrm>
            <a:off x="7458868" y="1568786"/>
            <a:ext cx="1008112" cy="17161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73A5C20-0AE9-4219-BC7C-9A86AC6A3E7B}"/>
              </a:ext>
            </a:extLst>
          </p:cNvPr>
          <p:cNvSpPr/>
          <p:nvPr/>
        </p:nvSpPr>
        <p:spPr>
          <a:xfrm>
            <a:off x="7428599" y="3284984"/>
            <a:ext cx="1008112" cy="2004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8D11F342-2F33-488E-BDC0-133C046E8991}"/>
              </a:ext>
            </a:extLst>
          </p:cNvPr>
          <p:cNvCxnSpPr>
            <a:cxnSpLocks/>
          </p:cNvCxnSpPr>
          <p:nvPr/>
        </p:nvCxnSpPr>
        <p:spPr>
          <a:xfrm flipH="1">
            <a:off x="5076056" y="2132856"/>
            <a:ext cx="2382812" cy="20162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3" name="直接箭头连接符 22">
            <a:extLst>
              <a:ext uri="{FF2B5EF4-FFF2-40B4-BE49-F238E27FC236}">
                <a16:creationId xmlns:a16="http://schemas.microsoft.com/office/drawing/2014/main" id="{728C6CDC-22DE-4D96-9206-7D233E435454}"/>
              </a:ext>
            </a:extLst>
          </p:cNvPr>
          <p:cNvCxnSpPr>
            <a:cxnSpLocks/>
          </p:cNvCxnSpPr>
          <p:nvPr/>
        </p:nvCxnSpPr>
        <p:spPr>
          <a:xfrm flipH="1">
            <a:off x="2987824" y="2780928"/>
            <a:ext cx="4608512" cy="9542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01184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 Output</a:t>
            </a:r>
            <a:endParaRPr lang="zh-CN" altLang="en-US" dirty="0"/>
          </a:p>
        </p:txBody>
      </p:sp>
      <p:sp>
        <p:nvSpPr>
          <p:cNvPr id="3" name="矩形 2"/>
          <p:cNvSpPr/>
          <p:nvPr/>
        </p:nvSpPr>
        <p:spPr>
          <a:xfrm>
            <a:off x="641513" y="885156"/>
            <a:ext cx="4761240" cy="369332"/>
          </a:xfrm>
          <a:prstGeom prst="rect">
            <a:avLst/>
          </a:prstGeom>
        </p:spPr>
        <p:txBody>
          <a:bodyPr wrap="none">
            <a:spAutoFit/>
          </a:bodyPr>
          <a:lstStyle/>
          <a:p>
            <a:pPr marL="285750" indent="-285750">
              <a:buFont typeface="Wingdings" panose="05000000000000000000" pitchFamily="2" charset="2"/>
              <a:buChar char="Ø"/>
            </a:pPr>
            <a:r>
              <a:rPr lang="en-US" altLang="zh-CN" b="1" dirty="0"/>
              <a:t>Wrong pose estimation and class</a:t>
            </a:r>
            <a:endParaRPr lang="zh-CN" altLang="en-US" b="1" dirty="0"/>
          </a:p>
        </p:txBody>
      </p:sp>
      <p:pic>
        <p:nvPicPr>
          <p:cNvPr id="12" name="图片 11">
            <a:extLst>
              <a:ext uri="{FF2B5EF4-FFF2-40B4-BE49-F238E27FC236}">
                <a16:creationId xmlns:a16="http://schemas.microsoft.com/office/drawing/2014/main" id="{9666EFFD-5501-4DE5-86B4-6E77B9B7A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13" y="1264879"/>
            <a:ext cx="4179675" cy="2265914"/>
          </a:xfrm>
          <a:prstGeom prst="rect">
            <a:avLst/>
          </a:prstGeom>
        </p:spPr>
      </p:pic>
      <p:pic>
        <p:nvPicPr>
          <p:cNvPr id="14" name="图片 13">
            <a:extLst>
              <a:ext uri="{FF2B5EF4-FFF2-40B4-BE49-F238E27FC236}">
                <a16:creationId xmlns:a16="http://schemas.microsoft.com/office/drawing/2014/main" id="{B79F7A53-4B55-4088-B23D-F2FE7CA7F9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941" b="35107"/>
          <a:stretch/>
        </p:blipFill>
        <p:spPr>
          <a:xfrm>
            <a:off x="5004048" y="1207324"/>
            <a:ext cx="3744560" cy="2255460"/>
          </a:xfrm>
          <a:prstGeom prst="rect">
            <a:avLst/>
          </a:prstGeom>
        </p:spPr>
      </p:pic>
      <p:pic>
        <p:nvPicPr>
          <p:cNvPr id="18" name="图片 17">
            <a:extLst>
              <a:ext uri="{FF2B5EF4-FFF2-40B4-BE49-F238E27FC236}">
                <a16:creationId xmlns:a16="http://schemas.microsoft.com/office/drawing/2014/main" id="{901D7404-ACB3-468D-9D84-47269E2E4437}"/>
              </a:ext>
            </a:extLst>
          </p:cNvPr>
          <p:cNvPicPr>
            <a:picLocks noChangeAspect="1"/>
          </p:cNvPicPr>
          <p:nvPr/>
        </p:nvPicPr>
        <p:blipFill rotWithShape="1">
          <a:blip r:embed="rId5">
            <a:extLst>
              <a:ext uri="{28A0092B-C50C-407E-A947-70E740481C1C}">
                <a14:useLocalDpi xmlns:a14="http://schemas.microsoft.com/office/drawing/2010/main" val="0"/>
              </a:ext>
            </a:extLst>
          </a:blip>
          <a:srcRect b="42498"/>
          <a:stretch/>
        </p:blipFill>
        <p:spPr>
          <a:xfrm>
            <a:off x="641885" y="3717032"/>
            <a:ext cx="6954888" cy="2519647"/>
          </a:xfrm>
          <a:prstGeom prst="rect">
            <a:avLst/>
          </a:prstGeom>
        </p:spPr>
      </p:pic>
      <p:cxnSp>
        <p:nvCxnSpPr>
          <p:cNvPr id="19" name="直接箭头连接符 18">
            <a:extLst>
              <a:ext uri="{FF2B5EF4-FFF2-40B4-BE49-F238E27FC236}">
                <a16:creationId xmlns:a16="http://schemas.microsoft.com/office/drawing/2014/main" id="{A149AB5E-DE45-46E9-8DE7-13E0F83A2ED8}"/>
              </a:ext>
            </a:extLst>
          </p:cNvPr>
          <p:cNvCxnSpPr>
            <a:cxnSpLocks/>
          </p:cNvCxnSpPr>
          <p:nvPr/>
        </p:nvCxnSpPr>
        <p:spPr>
          <a:xfrm flipH="1">
            <a:off x="7092280" y="1412776"/>
            <a:ext cx="1080120" cy="1296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直接箭头连接符 21">
            <a:extLst>
              <a:ext uri="{FF2B5EF4-FFF2-40B4-BE49-F238E27FC236}">
                <a16:creationId xmlns:a16="http://schemas.microsoft.com/office/drawing/2014/main" id="{82A7C682-FF21-4AF9-84CF-B9EA3C72030F}"/>
              </a:ext>
            </a:extLst>
          </p:cNvPr>
          <p:cNvCxnSpPr>
            <a:cxnSpLocks/>
          </p:cNvCxnSpPr>
          <p:nvPr/>
        </p:nvCxnSpPr>
        <p:spPr>
          <a:xfrm flipH="1">
            <a:off x="5508104" y="1844824"/>
            <a:ext cx="2664296" cy="10801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 name="直接箭头连接符 24">
            <a:extLst>
              <a:ext uri="{FF2B5EF4-FFF2-40B4-BE49-F238E27FC236}">
                <a16:creationId xmlns:a16="http://schemas.microsoft.com/office/drawing/2014/main" id="{585BFF7A-CFAD-4444-9F97-14ACF1170BC7}"/>
              </a:ext>
            </a:extLst>
          </p:cNvPr>
          <p:cNvCxnSpPr>
            <a:cxnSpLocks/>
          </p:cNvCxnSpPr>
          <p:nvPr/>
        </p:nvCxnSpPr>
        <p:spPr>
          <a:xfrm flipH="1">
            <a:off x="1547227" y="3933057"/>
            <a:ext cx="5185013" cy="12241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8" name="直接箭头连接符 27">
            <a:extLst>
              <a:ext uri="{FF2B5EF4-FFF2-40B4-BE49-F238E27FC236}">
                <a16:creationId xmlns:a16="http://schemas.microsoft.com/office/drawing/2014/main" id="{AB4BA277-FC07-4FED-B559-6BCF7721CB69}"/>
              </a:ext>
            </a:extLst>
          </p:cNvPr>
          <p:cNvCxnSpPr>
            <a:cxnSpLocks/>
          </p:cNvCxnSpPr>
          <p:nvPr/>
        </p:nvCxnSpPr>
        <p:spPr>
          <a:xfrm flipH="1">
            <a:off x="5796136" y="4581128"/>
            <a:ext cx="1008112" cy="792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70855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endParaRPr lang="zh-CN" altLang="en-US" dirty="0"/>
          </a:p>
        </p:txBody>
      </p:sp>
      <p:sp>
        <p:nvSpPr>
          <p:cNvPr id="4" name="内容占位符 3">
            <a:extLst>
              <a:ext uri="{FF2B5EF4-FFF2-40B4-BE49-F238E27FC236}">
                <a16:creationId xmlns:a16="http://schemas.microsoft.com/office/drawing/2014/main" id="{1DB5A961-875B-D74F-AD77-C341124EF296}"/>
              </a:ext>
            </a:extLst>
          </p:cNvPr>
          <p:cNvSpPr>
            <a:spLocks noGrp="1"/>
          </p:cNvSpPr>
          <p:nvPr>
            <p:ph idx="1"/>
          </p:nvPr>
        </p:nvSpPr>
        <p:spPr/>
        <p:txBody>
          <a:bodyPr/>
          <a:lstStyle/>
          <a:p>
            <a:r>
              <a:rPr lang="en-US" altLang="zh-CN" dirty="0"/>
              <a:t>Advantages:</a:t>
            </a:r>
          </a:p>
          <a:p>
            <a:pPr marL="677545" lvl="1" indent="-342900">
              <a:buAutoNum type="arabicPeriod"/>
            </a:pPr>
            <a:r>
              <a:rPr lang="en-US" altLang="zh-CN" dirty="0"/>
              <a:t>Suitable for images from different cameras/sources</a:t>
            </a:r>
            <a:r>
              <a:rPr lang="zh-CN" altLang="en-US" dirty="0"/>
              <a:t> </a:t>
            </a:r>
            <a:r>
              <a:rPr lang="en-US" altLang="zh-CN" dirty="0"/>
              <a:t>(camera intrinsic parameters less important)</a:t>
            </a:r>
          </a:p>
          <a:p>
            <a:pPr marL="677545" lvl="1" indent="-342900">
              <a:buAutoNum type="arabicPeriod"/>
            </a:pPr>
            <a:r>
              <a:rPr lang="en-US" altLang="zh-CN" dirty="0"/>
              <a:t>Suitable for images of any resolution </a:t>
            </a:r>
          </a:p>
          <a:p>
            <a:pPr marL="677545" lvl="1" indent="-342900">
              <a:buAutoNum type="arabicPeriod"/>
            </a:pPr>
            <a:r>
              <a:rPr lang="en-US" altLang="zh-CN" dirty="0"/>
              <a:t>Provides a greater range of estimated water levels than the method of some method like only detecting wheels</a:t>
            </a:r>
          </a:p>
          <a:p>
            <a:pPr marL="677545" lvl="1" indent="-342900">
              <a:buAutoNum type="arabicPeriod"/>
            </a:pPr>
            <a:r>
              <a:rPr lang="en-US" altLang="zh-CN" dirty="0"/>
              <a:t>Water level estimation based on 3D models, more reasonable than using pixel distances on images (e.g. human body </a:t>
            </a:r>
            <a:r>
              <a:rPr lang="en-US" altLang="zh-CN" dirty="0" err="1"/>
              <a:t>keypoints</a:t>
            </a:r>
            <a:r>
              <a:rPr lang="en-US" altLang="zh-CN" dirty="0"/>
              <a:t>)</a:t>
            </a:r>
          </a:p>
          <a:p>
            <a:pPr marL="677545" lvl="1" indent="-342900">
              <a:buAutoNum type="arabicPeriod"/>
            </a:pPr>
            <a:r>
              <a:rPr lang="en-US" altLang="zh-CN" dirty="0"/>
              <a:t>Car class information included, three common types considered (SUV, Sedan, Hatchback) </a:t>
            </a:r>
          </a:p>
          <a:p>
            <a:r>
              <a:rPr lang="en-US" altLang="zh-CN" dirty="0"/>
              <a:t>Disadvantages:</a:t>
            </a:r>
          </a:p>
          <a:p>
            <a:pPr marL="677545" lvl="1" indent="-342900">
              <a:buAutoNum type="arabicPeriod"/>
            </a:pPr>
            <a:r>
              <a:rPr lang="en-US" altLang="zh-CN" dirty="0"/>
              <a:t>Strongly influenced by the performance of the </a:t>
            </a:r>
            <a:r>
              <a:rPr lang="en-US" altLang="zh-CN" dirty="0" err="1"/>
              <a:t>keypoint</a:t>
            </a:r>
            <a:r>
              <a:rPr lang="en-US" altLang="zh-CN" dirty="0"/>
              <a:t> quality</a:t>
            </a:r>
          </a:p>
          <a:p>
            <a:pPr marL="677545" lvl="1" indent="-342900">
              <a:buAutoNum type="arabicPeriod"/>
            </a:pPr>
            <a:r>
              <a:rPr lang="en-US" altLang="zh-CN" dirty="0"/>
              <a:t>Not an end-to-end model, need output from two models</a:t>
            </a:r>
          </a:p>
          <a:p>
            <a:pPr marL="677545" lvl="1" indent="-342900">
              <a:buAutoNum type="arabicPeriod"/>
            </a:pPr>
            <a:endParaRPr lang="zh-CN" altLang="en-US" dirty="0"/>
          </a:p>
          <a:p>
            <a:endParaRPr lang="zh-CN" altLang="en-US" dirty="0"/>
          </a:p>
        </p:txBody>
      </p:sp>
    </p:spTree>
    <p:extLst>
      <p:ext uri="{BB962C8B-B14F-4D97-AF65-F5344CB8AC3E}">
        <p14:creationId xmlns:p14="http://schemas.microsoft.com/office/powerpoint/2010/main" val="137717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Main Steps</a:t>
            </a:r>
            <a:endParaRPr lang="zh-CN" altLang="en-US" dirty="0"/>
          </a:p>
        </p:txBody>
      </p:sp>
      <p:sp>
        <p:nvSpPr>
          <p:cNvPr id="3" name="内容占位符 2">
            <a:extLst>
              <a:ext uri="{FF2B5EF4-FFF2-40B4-BE49-F238E27FC236}">
                <a16:creationId xmlns:a16="http://schemas.microsoft.com/office/drawing/2014/main" id="{F9313BC5-CF40-3142-904F-E09FD3BF0042}"/>
              </a:ext>
            </a:extLst>
          </p:cNvPr>
          <p:cNvSpPr>
            <a:spLocks noGrp="1"/>
          </p:cNvSpPr>
          <p:nvPr>
            <p:ph idx="1"/>
          </p:nvPr>
        </p:nvSpPr>
        <p:spPr>
          <a:xfrm>
            <a:off x="352800" y="1083600"/>
            <a:ext cx="8467200" cy="5774400"/>
          </a:xfrm>
        </p:spPr>
        <p:txBody>
          <a:bodyPr/>
          <a:lstStyle/>
          <a:p>
            <a:pPr marL="0" indent="0">
              <a:buNone/>
            </a:pPr>
            <a:r>
              <a:rPr lang="en-US" altLang="zh-CN" sz="1600" b="1" dirty="0"/>
              <a:t>1. Extract submerged vehicles </a:t>
            </a:r>
          </a:p>
          <a:p>
            <a:pPr marL="0" indent="0">
              <a:buNone/>
            </a:pPr>
            <a:r>
              <a:rPr lang="en-US" altLang="zh-CN" sz="1600" b="1" dirty="0">
                <a:solidFill>
                  <a:srgbClr val="FF0000"/>
                </a:solidFill>
              </a:rPr>
              <a:t>     Purpose: </a:t>
            </a:r>
            <a:r>
              <a:rPr lang="en-US" altLang="zh-CN" sz="1600" dirty="0"/>
              <a:t>Detect the part of the car that is above the flood water by Mask-RCNN and generate Mask. </a:t>
            </a:r>
          </a:p>
          <a:p>
            <a:pPr lvl="1"/>
            <a:r>
              <a:rPr lang="en-US" altLang="zh-CN" sz="1600" b="1" dirty="0"/>
              <a:t>Input: </a:t>
            </a:r>
            <a:r>
              <a:rPr lang="en-US" altLang="zh-CN" sz="1600" dirty="0"/>
              <a:t>2D images with submerged cars.</a:t>
            </a:r>
          </a:p>
          <a:p>
            <a:pPr lvl="1"/>
            <a:r>
              <a:rPr lang="en-US" altLang="zh-CN" sz="1600" b="1" dirty="0"/>
              <a:t>Output: </a:t>
            </a:r>
            <a:r>
              <a:rPr lang="en-US" altLang="zh-CN" sz="1600" dirty="0"/>
              <a:t>Masks of each car and bounding boxes.</a:t>
            </a:r>
          </a:p>
          <a:p>
            <a:pPr marL="0" indent="0">
              <a:buNone/>
            </a:pPr>
            <a:r>
              <a:rPr lang="en-US" altLang="zh-CN" sz="1600" b="1" dirty="0"/>
              <a:t>2. Pose estimation</a:t>
            </a:r>
          </a:p>
          <a:p>
            <a:pPr marL="0" indent="0">
              <a:buNone/>
            </a:pPr>
            <a:r>
              <a:rPr lang="en-US" altLang="zh-CN" sz="1600" b="1" dirty="0"/>
              <a:t>     </a:t>
            </a:r>
            <a:r>
              <a:rPr lang="en-US" altLang="zh-CN" sz="1600" b="1" dirty="0">
                <a:solidFill>
                  <a:srgbClr val="FF0000"/>
                </a:solidFill>
              </a:rPr>
              <a:t>Purpose: </a:t>
            </a:r>
            <a:r>
              <a:rPr lang="en-US" altLang="zh-CN" sz="1600" dirty="0"/>
              <a:t>Obtain 3D pose information (translation and rotation) for each car.</a:t>
            </a:r>
          </a:p>
          <a:p>
            <a:pPr lvl="1"/>
            <a:r>
              <a:rPr lang="en-US" altLang="zh-CN" sz="1600" b="1" dirty="0"/>
              <a:t>Input: </a:t>
            </a:r>
            <a:r>
              <a:rPr lang="en-US" altLang="zh-CN" sz="1600" dirty="0"/>
              <a:t>Car instance, 3D Models.</a:t>
            </a:r>
          </a:p>
          <a:p>
            <a:pPr lvl="1"/>
            <a:r>
              <a:rPr lang="en-US" altLang="zh-CN" sz="1600" b="1" dirty="0"/>
              <a:t>Output: </a:t>
            </a:r>
            <a:r>
              <a:rPr lang="en-US" altLang="zh-CN" sz="1600" dirty="0" err="1"/>
              <a:t>Keypoints</a:t>
            </a:r>
            <a:r>
              <a:rPr lang="en-US" altLang="zh-CN" sz="1600" dirty="0"/>
              <a:t>, bounding box, class and pose information of each car.</a:t>
            </a:r>
          </a:p>
          <a:p>
            <a:pPr marL="0" indent="0">
              <a:buNone/>
            </a:pPr>
            <a:r>
              <a:rPr lang="en-US" altLang="zh-CN" sz="1600" b="1" dirty="0"/>
              <a:t>3. Water level estimation.</a:t>
            </a:r>
            <a:r>
              <a:rPr lang="en-US" altLang="zh-CN" sz="1600" dirty="0">
                <a:solidFill>
                  <a:schemeClr val="tx1">
                    <a:lumMod val="85000"/>
                    <a:lumOff val="15000"/>
                  </a:schemeClr>
                </a:solidFill>
              </a:rPr>
              <a:t> </a:t>
            </a:r>
          </a:p>
          <a:p>
            <a:pPr marL="0" indent="0">
              <a:buNone/>
            </a:pPr>
            <a:r>
              <a:rPr lang="en-US" altLang="zh-CN" sz="1600" b="1" dirty="0">
                <a:solidFill>
                  <a:srgbClr val="FF0000"/>
                </a:solidFill>
              </a:rPr>
              <a:t>     Purpose: </a:t>
            </a:r>
            <a:r>
              <a:rPr lang="en-US" altLang="zh-CN" sz="1600" dirty="0"/>
              <a:t>Based on the pose information, the 3D model is reprojected to the 2D image to determine the depth of the car submerged by the flood and estimate the water level.</a:t>
            </a:r>
          </a:p>
          <a:p>
            <a:pPr lvl="1"/>
            <a:r>
              <a:rPr lang="en-US" altLang="zh-CN" sz="1600" b="1" dirty="0"/>
              <a:t>Input: </a:t>
            </a:r>
            <a:r>
              <a:rPr lang="en-US" altLang="zh-CN" sz="1600" dirty="0"/>
              <a:t>Pose information, Mask and 3D Model</a:t>
            </a:r>
          </a:p>
          <a:p>
            <a:pPr lvl="1"/>
            <a:r>
              <a:rPr lang="en-US" altLang="zh-CN" sz="1600" b="1" dirty="0"/>
              <a:t>Output: </a:t>
            </a:r>
            <a:r>
              <a:rPr lang="en-US" altLang="zh-CN" sz="1600" dirty="0"/>
              <a:t>Water level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Outlook</a:t>
            </a:r>
            <a:endParaRPr lang="zh-CN" altLang="en-US" dirty="0"/>
          </a:p>
        </p:txBody>
      </p:sp>
      <p:sp>
        <p:nvSpPr>
          <p:cNvPr id="4" name="内容占位符 3">
            <a:extLst>
              <a:ext uri="{FF2B5EF4-FFF2-40B4-BE49-F238E27FC236}">
                <a16:creationId xmlns:a16="http://schemas.microsoft.com/office/drawing/2014/main" id="{1DB5A961-875B-D74F-AD77-C341124EF296}"/>
              </a:ext>
            </a:extLst>
          </p:cNvPr>
          <p:cNvSpPr>
            <a:spLocks noGrp="1"/>
          </p:cNvSpPr>
          <p:nvPr>
            <p:ph idx="1"/>
          </p:nvPr>
        </p:nvSpPr>
        <p:spPr/>
        <p:txBody>
          <a:bodyPr/>
          <a:lstStyle/>
          <a:p>
            <a:pPr marL="334645" lvl="1" indent="0">
              <a:buNone/>
            </a:pPr>
            <a:endParaRPr lang="zh-CN" altLang="en-US" dirty="0"/>
          </a:p>
          <a:p>
            <a:r>
              <a:rPr lang="en-US" altLang="zh-CN" dirty="0"/>
              <a:t>Combine two neural networks Mask R-CNN and </a:t>
            </a:r>
            <a:r>
              <a:rPr lang="en-US" altLang="zh-CN" dirty="0" err="1"/>
              <a:t>Keypoint</a:t>
            </a:r>
            <a:r>
              <a:rPr lang="en-US" altLang="zh-CN" dirty="0"/>
              <a:t> R-CNN into one.</a:t>
            </a:r>
          </a:p>
          <a:p>
            <a:r>
              <a:rPr lang="en-US" altLang="zh-CN" dirty="0"/>
              <a:t>The training set currently used is obtained by simulating flood scenes, and in the future more pictures of flood scenes can be collected to train the neural network.</a:t>
            </a:r>
          </a:p>
          <a:p>
            <a:r>
              <a:rPr lang="en-US" altLang="zh-CN" dirty="0"/>
              <a:t>Label as many 3D models with large differences in appearance as possible so that the model can be fitted better to the car in the image.</a:t>
            </a:r>
            <a:endParaRPr lang="zh-CN" altLang="en-US" dirty="0"/>
          </a:p>
        </p:txBody>
      </p:sp>
      <p:sp>
        <p:nvSpPr>
          <p:cNvPr id="5" name="内容占位符 3">
            <a:extLst>
              <a:ext uri="{FF2B5EF4-FFF2-40B4-BE49-F238E27FC236}">
                <a16:creationId xmlns:a16="http://schemas.microsoft.com/office/drawing/2014/main" id="{C809E92E-7427-460B-9C18-F881ADD96EFB}"/>
              </a:ext>
            </a:extLst>
          </p:cNvPr>
          <p:cNvSpPr txBox="1">
            <a:spLocks/>
          </p:cNvSpPr>
          <p:nvPr/>
        </p:nvSpPr>
        <p:spPr>
          <a:xfrm>
            <a:off x="505200" y="1236000"/>
            <a:ext cx="8467200" cy="5585760"/>
          </a:xfrm>
          <a:prstGeom prst="rect">
            <a:avLst/>
          </a:prstGeom>
        </p:spPr>
        <p:txBody>
          <a:bodyPr vert="horz" lIns="91440" tIns="45720" rIns="91440" bIns="45720" rtlCol="0">
            <a:noAutofit/>
          </a:bodyPr>
          <a:lstStyle>
            <a:lvl1pPr marL="230505" indent="-230505" algn="l" defTabSz="914400" rtl="0" eaLnBrk="1" latinLnBrk="0" hangingPunct="1">
              <a:spcBef>
                <a:spcPts val="600"/>
              </a:spcBef>
              <a:spcAft>
                <a:spcPts val="400"/>
              </a:spcAft>
              <a:buClr>
                <a:srgbClr val="BBC7EB"/>
              </a:buClr>
              <a:buSzPct val="70000"/>
              <a:buFont typeface="Arial" panose="020B0604020202020204" pitchFamily="34" charset="0"/>
              <a:buChar char="►"/>
              <a:defRPr sz="2000" kern="1200">
                <a:solidFill>
                  <a:schemeClr val="tx1"/>
                </a:solidFill>
                <a:latin typeface="+mn-lt"/>
                <a:ea typeface="+mn-ea"/>
                <a:cs typeface="+mn-cs"/>
              </a:defRPr>
            </a:lvl1pPr>
            <a:lvl2pPr marL="565150" indent="-201295" algn="l" defTabSz="914400" rtl="0" eaLnBrk="1" latinLnBrk="0" hangingPunct="1">
              <a:spcBef>
                <a:spcPts val="600"/>
              </a:spcBef>
              <a:spcAft>
                <a:spcPts val="400"/>
              </a:spcAft>
              <a:buClr>
                <a:schemeClr val="accent6"/>
              </a:buClr>
              <a:buFont typeface="Wingdings" panose="05000000000000000000" pitchFamily="2" charset="2"/>
              <a:buChar char="§"/>
              <a:defRPr sz="1800" kern="1200">
                <a:solidFill>
                  <a:schemeClr val="tx1"/>
                </a:solidFill>
                <a:latin typeface="+mn-lt"/>
                <a:ea typeface="+mn-ea"/>
                <a:cs typeface="+mn-cs"/>
              </a:defRPr>
            </a:lvl2pPr>
            <a:lvl3pPr marL="899795" indent="-201295" algn="l" defTabSz="914400" rtl="0" eaLnBrk="1" latinLnBrk="0" hangingPunct="1">
              <a:spcBef>
                <a:spcPts val="600"/>
              </a:spcBef>
              <a:spcAft>
                <a:spcPts val="4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zh-CN" altLang="en-US" dirty="0"/>
          </a:p>
          <a:p>
            <a:endParaRPr lang="zh-CN" altLang="en-US" dirty="0"/>
          </a:p>
        </p:txBody>
      </p:sp>
    </p:spTree>
    <p:extLst>
      <p:ext uri="{BB962C8B-B14F-4D97-AF65-F5344CB8AC3E}">
        <p14:creationId xmlns:p14="http://schemas.microsoft.com/office/powerpoint/2010/main" val="180242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8400" y="-11890"/>
            <a:ext cx="8467200" cy="936104"/>
          </a:xfrm>
        </p:spPr>
        <p:txBody>
          <a:bodyPr/>
          <a:lstStyle/>
          <a:p>
            <a:r>
              <a:rPr lang="en-US" altLang="zh-CN" dirty="0"/>
              <a:t>Step1 – Mask-RCNN</a:t>
            </a:r>
            <a:endParaRPr lang="zh-CN" altLang="en-US" dirty="0"/>
          </a:p>
        </p:txBody>
      </p:sp>
      <p:pic>
        <p:nvPicPr>
          <p:cNvPr id="6" name="图片 5">
            <a:extLst>
              <a:ext uri="{FF2B5EF4-FFF2-40B4-BE49-F238E27FC236}">
                <a16:creationId xmlns:a16="http://schemas.microsoft.com/office/drawing/2014/main" id="{B51D2D59-C3CC-4FE7-8C5F-5C00401386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644" y="1268760"/>
            <a:ext cx="8467201" cy="4678658"/>
          </a:xfrm>
          <a:prstGeom prst="rect">
            <a:avLst/>
          </a:prstGeom>
        </p:spPr>
      </p:pic>
      <p:sp>
        <p:nvSpPr>
          <p:cNvPr id="9" name="文本框 8">
            <a:extLst>
              <a:ext uri="{FF2B5EF4-FFF2-40B4-BE49-F238E27FC236}">
                <a16:creationId xmlns:a16="http://schemas.microsoft.com/office/drawing/2014/main" id="{1C84869F-7083-4454-AFE8-AD1DEEEAC1F6}"/>
              </a:ext>
            </a:extLst>
          </p:cNvPr>
          <p:cNvSpPr txBox="1"/>
          <p:nvPr/>
        </p:nvSpPr>
        <p:spPr>
          <a:xfrm>
            <a:off x="3887924" y="3717032"/>
            <a:ext cx="1368152" cy="830997"/>
          </a:xfrm>
          <a:prstGeom prst="rect">
            <a:avLst/>
          </a:prstGeom>
          <a:noFill/>
        </p:spPr>
        <p:txBody>
          <a:bodyPr wrap="square" rtlCol="0">
            <a:spAutoFit/>
          </a:bodyPr>
          <a:lstStyle/>
          <a:p>
            <a:r>
              <a:rPr lang="en-US" altLang="zh-CN" sz="1600" dirty="0"/>
              <a:t>Pretrained on COCO dataset</a:t>
            </a:r>
            <a:endParaRPr lang="zh-CN" altLang="en-US" sz="1600" dirty="0"/>
          </a:p>
        </p:txBody>
      </p:sp>
    </p:spTree>
    <p:extLst>
      <p:ext uri="{BB962C8B-B14F-4D97-AF65-F5344CB8AC3E}">
        <p14:creationId xmlns:p14="http://schemas.microsoft.com/office/powerpoint/2010/main" val="315927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CC183A-D0FA-4646-B2EC-01215B55BB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215" y="2996952"/>
            <a:ext cx="8049569" cy="2607451"/>
          </a:xfrm>
          <a:prstGeom prst="rect">
            <a:avLst/>
          </a:prstGeom>
        </p:spPr>
      </p:pic>
      <p:sp>
        <p:nvSpPr>
          <p:cNvPr id="11" name="标题 1">
            <a:extLst>
              <a:ext uri="{FF2B5EF4-FFF2-40B4-BE49-F238E27FC236}">
                <a16:creationId xmlns:a16="http://schemas.microsoft.com/office/drawing/2014/main" id="{6D33679F-26FD-479A-841D-9EBE435E31E9}"/>
              </a:ext>
            </a:extLst>
          </p:cNvPr>
          <p:cNvSpPr>
            <a:spLocks noGrp="1"/>
          </p:cNvSpPr>
          <p:nvPr>
            <p:ph type="title"/>
          </p:nvPr>
        </p:nvSpPr>
        <p:spPr>
          <a:xfrm>
            <a:off x="353416" y="-61292"/>
            <a:ext cx="8467200" cy="936104"/>
          </a:xfrm>
        </p:spPr>
        <p:txBody>
          <a:bodyPr/>
          <a:lstStyle/>
          <a:p>
            <a:r>
              <a:rPr lang="en-US" altLang="zh-CN" dirty="0"/>
              <a:t>Step 1 – Mask R-CNN</a:t>
            </a:r>
            <a:br>
              <a:rPr lang="en-US" altLang="zh-CN" dirty="0"/>
            </a:br>
            <a:r>
              <a:rPr lang="en-US" altLang="zh-CN" sz="2800" b="1" dirty="0"/>
              <a:t>Extract submerged vehicles</a:t>
            </a:r>
            <a:endParaRPr lang="zh-CN" altLang="en-US" dirty="0"/>
          </a:p>
        </p:txBody>
      </p:sp>
      <p:sp>
        <p:nvSpPr>
          <p:cNvPr id="12" name="文本框 11">
            <a:extLst>
              <a:ext uri="{FF2B5EF4-FFF2-40B4-BE49-F238E27FC236}">
                <a16:creationId xmlns:a16="http://schemas.microsoft.com/office/drawing/2014/main" id="{8CB4FEF5-7A78-4E6C-A963-76A70388B5C4}"/>
              </a:ext>
            </a:extLst>
          </p:cNvPr>
          <p:cNvSpPr txBox="1"/>
          <p:nvPr/>
        </p:nvSpPr>
        <p:spPr>
          <a:xfrm>
            <a:off x="562231" y="1340768"/>
            <a:ext cx="7488832" cy="1323439"/>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dirty="0"/>
              <a:t>Extract the car and mask according to the bounding box</a:t>
            </a:r>
          </a:p>
          <a:p>
            <a:endParaRPr lang="en-US" altLang="zh-CN" sz="2000" dirty="0"/>
          </a:p>
          <a:p>
            <a:pPr marL="285750" indent="-285750">
              <a:buFont typeface="Wingdings" panose="05000000000000000000" pitchFamily="2" charset="2"/>
              <a:buChar char="l"/>
            </a:pPr>
            <a:r>
              <a:rPr lang="en-US" altLang="zh-CN" sz="2000" dirty="0"/>
              <a:t>Assign ID</a:t>
            </a:r>
            <a:endParaRPr lang="zh-CN" altLang="en-US" sz="2000" dirty="0"/>
          </a:p>
        </p:txBody>
      </p:sp>
    </p:spTree>
    <p:extLst>
      <p:ext uri="{BB962C8B-B14F-4D97-AF65-F5344CB8AC3E}">
        <p14:creationId xmlns:p14="http://schemas.microsoft.com/office/powerpoint/2010/main" val="2056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 2 - Car pose estimation</a:t>
            </a:r>
            <a:endParaRPr lang="zh-CN" altLang="en-US" dirty="0"/>
          </a:p>
        </p:txBody>
      </p:sp>
      <p:sp>
        <p:nvSpPr>
          <p:cNvPr id="4" name="内容占位符 3">
            <a:extLst>
              <a:ext uri="{FF2B5EF4-FFF2-40B4-BE49-F238E27FC236}">
                <a16:creationId xmlns:a16="http://schemas.microsoft.com/office/drawing/2014/main" id="{737CC6E9-14CF-BB40-8AFC-71A65EE5A33F}"/>
              </a:ext>
            </a:extLst>
          </p:cNvPr>
          <p:cNvSpPr>
            <a:spLocks noGrp="1"/>
          </p:cNvSpPr>
          <p:nvPr>
            <p:ph idx="1"/>
          </p:nvPr>
        </p:nvSpPr>
        <p:spPr>
          <a:xfrm>
            <a:off x="352800" y="1083600"/>
            <a:ext cx="5011288" cy="5585760"/>
          </a:xfrm>
        </p:spPr>
        <p:txBody>
          <a:bodyPr/>
          <a:lstStyle/>
          <a:p>
            <a:r>
              <a:rPr lang="en-US" altLang="zh-CN" dirty="0"/>
              <a:t>Pose estimation</a:t>
            </a:r>
          </a:p>
          <a:p>
            <a:pPr marL="334645" lvl="1" indent="0">
              <a:buNone/>
            </a:pPr>
            <a:r>
              <a:rPr lang="en-US" altLang="zh-CN" dirty="0"/>
              <a:t>Get 6</a:t>
            </a:r>
            <a:r>
              <a:rPr lang="zh-CN" altLang="en-US" dirty="0"/>
              <a:t> </a:t>
            </a:r>
            <a:r>
              <a:rPr lang="en-US" altLang="zh-CN" dirty="0" err="1"/>
              <a:t>DoF</a:t>
            </a:r>
            <a:r>
              <a:rPr lang="en-US" altLang="zh-CN" dirty="0"/>
              <a:t> pose information of the car from 2D image</a:t>
            </a:r>
          </a:p>
          <a:p>
            <a:r>
              <a:rPr lang="en-US" altLang="zh-CN" dirty="0"/>
              <a:t>Three attempts</a:t>
            </a:r>
          </a:p>
          <a:p>
            <a:pPr marL="677545" lvl="1" indent="-342900">
              <a:buAutoNum type="arabicPeriod"/>
            </a:pPr>
            <a:r>
              <a:rPr lang="en-US" altLang="zh-CN" dirty="0"/>
              <a:t>End-to-end, direct output of pose information through neural networks, </a:t>
            </a:r>
            <a:r>
              <a:rPr lang="en-US" altLang="zh-CN" dirty="0" err="1">
                <a:solidFill>
                  <a:srgbClr val="FF0000"/>
                </a:solidFill>
              </a:rPr>
              <a:t>Keypoint</a:t>
            </a:r>
            <a:r>
              <a:rPr lang="en-US" altLang="zh-CN" dirty="0">
                <a:solidFill>
                  <a:srgbClr val="FF0000"/>
                </a:solidFill>
              </a:rPr>
              <a:t> R-CNN </a:t>
            </a:r>
            <a:r>
              <a:rPr lang="en-US" altLang="zh-CN" dirty="0"/>
              <a:t>+ fusion heads. (</a:t>
            </a:r>
            <a:r>
              <a:rPr lang="en-US" altLang="zh-CN" dirty="0" err="1"/>
              <a:t>GSNet</a:t>
            </a:r>
            <a:r>
              <a:rPr lang="en-US" altLang="zh-CN" dirty="0"/>
              <a:t>)</a:t>
            </a:r>
          </a:p>
          <a:p>
            <a:pPr marL="677545" lvl="1" indent="-342900">
              <a:buFontTx/>
              <a:buAutoNum type="arabicPeriod"/>
            </a:pPr>
            <a:r>
              <a:rPr lang="en-US" altLang="zh-CN" dirty="0"/>
              <a:t>End-to-end, direct output of centroid and rotation information in the image coordinate system through neural networks. (Center-Resnet50)</a:t>
            </a:r>
          </a:p>
          <a:p>
            <a:pPr marL="677545" lvl="1" indent="-342900">
              <a:buFontTx/>
              <a:buAutoNum type="arabicPeriod"/>
            </a:pPr>
            <a:r>
              <a:rPr lang="en-US" altLang="zh-CN" dirty="0"/>
              <a:t>Car </a:t>
            </a:r>
            <a:r>
              <a:rPr lang="en-US" altLang="zh-CN" dirty="0" err="1"/>
              <a:t>keypoint</a:t>
            </a:r>
            <a:r>
              <a:rPr lang="en-US" altLang="zh-CN" dirty="0"/>
              <a:t> detection (</a:t>
            </a:r>
            <a:r>
              <a:rPr lang="en-US" altLang="zh-CN" dirty="0" err="1"/>
              <a:t>KeypointRCNN</a:t>
            </a:r>
            <a:r>
              <a:rPr lang="en-US" altLang="zh-CN" dirty="0"/>
              <a:t>) + pose estimation using PnP (Perspective-n-Points)</a:t>
            </a:r>
          </a:p>
          <a:p>
            <a:pPr marL="0" indent="0">
              <a:buNone/>
            </a:pPr>
            <a:endParaRPr lang="en-US" altLang="zh-CN" dirty="0"/>
          </a:p>
          <a:p>
            <a:endParaRPr lang="zh-CN" altLang="en-US" dirty="0"/>
          </a:p>
        </p:txBody>
      </p:sp>
      <p:sp>
        <p:nvSpPr>
          <p:cNvPr id="3" name="文本框 2">
            <a:extLst>
              <a:ext uri="{FF2B5EF4-FFF2-40B4-BE49-F238E27FC236}">
                <a16:creationId xmlns:a16="http://schemas.microsoft.com/office/drawing/2014/main" id="{FEB18DCA-15EB-4338-BEAD-F4ED81EFCC6B}"/>
              </a:ext>
            </a:extLst>
          </p:cNvPr>
          <p:cNvSpPr txBox="1"/>
          <p:nvPr/>
        </p:nvSpPr>
        <p:spPr>
          <a:xfrm>
            <a:off x="6588224" y="1628800"/>
            <a:ext cx="3744416" cy="369332"/>
          </a:xfrm>
          <a:prstGeom prst="rect">
            <a:avLst/>
          </a:prstGeom>
          <a:noFill/>
        </p:spPr>
        <p:txBody>
          <a:bodyPr wrap="square" rtlCol="0">
            <a:spAutoFit/>
          </a:bodyPr>
          <a:lstStyle/>
          <a:p>
            <a:r>
              <a:rPr lang="zh-CN" altLang="en-US" dirty="0">
                <a:solidFill>
                  <a:srgbClr val="FF0000"/>
                </a:solidFill>
              </a:rPr>
              <a:t>加图片</a:t>
            </a:r>
          </a:p>
        </p:txBody>
      </p:sp>
      <p:pic>
        <p:nvPicPr>
          <p:cNvPr id="6" name="图片 5">
            <a:extLst>
              <a:ext uri="{FF2B5EF4-FFF2-40B4-BE49-F238E27FC236}">
                <a16:creationId xmlns:a16="http://schemas.microsoft.com/office/drawing/2014/main" id="{0F1C25BA-1392-4AF8-823E-0ABA834C15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8104" y="3609541"/>
            <a:ext cx="3283096" cy="2632883"/>
          </a:xfrm>
          <a:prstGeom prst="rect">
            <a:avLst/>
          </a:prstGeom>
        </p:spPr>
      </p:pic>
      <p:pic>
        <p:nvPicPr>
          <p:cNvPr id="8" name="图片 7">
            <a:extLst>
              <a:ext uri="{FF2B5EF4-FFF2-40B4-BE49-F238E27FC236}">
                <a16:creationId xmlns:a16="http://schemas.microsoft.com/office/drawing/2014/main" id="{7E7361F1-7231-49BC-9102-D415F874A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5" y="821241"/>
            <a:ext cx="3282480" cy="26298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altLang="zh-CN" dirty="0"/>
            </a:br>
            <a:r>
              <a:rPr lang="en-US" altLang="zh-CN" dirty="0"/>
              <a:t>Step 2 - Car pose estimation </a:t>
            </a:r>
            <a:br>
              <a:rPr lang="en-US" altLang="zh-CN" dirty="0"/>
            </a:br>
            <a:r>
              <a:rPr lang="en-US" altLang="zh-CN" sz="2400" b="1" dirty="0"/>
              <a:t>Dataset used on </a:t>
            </a:r>
            <a:r>
              <a:rPr lang="en-US" altLang="zh-CN" sz="2400" b="1" dirty="0" err="1"/>
              <a:t>Keypoint</a:t>
            </a:r>
            <a:r>
              <a:rPr lang="en-US" altLang="zh-CN" sz="2400" b="1" dirty="0"/>
              <a:t> R-CNN</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83" y="2276872"/>
            <a:ext cx="4240774" cy="4181628"/>
          </a:xfrm>
          <a:prstGeom prst="rect">
            <a:avLst/>
          </a:prstGeom>
        </p:spPr>
      </p:pic>
      <p:pic>
        <p:nvPicPr>
          <p:cNvPr id="11" name="图片 10">
            <a:extLst>
              <a:ext uri="{FF2B5EF4-FFF2-40B4-BE49-F238E27FC236}">
                <a16:creationId xmlns:a16="http://schemas.microsoft.com/office/drawing/2014/main" id="{EE57FC87-8F10-4A8A-B253-2782B7E5E3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7597" y="3717032"/>
            <a:ext cx="4461450" cy="2229044"/>
          </a:xfrm>
          <a:prstGeom prst="rect">
            <a:avLst/>
          </a:prstGeom>
        </p:spPr>
      </p:pic>
      <p:sp>
        <p:nvSpPr>
          <p:cNvPr id="4" name="矩形 3">
            <a:extLst>
              <a:ext uri="{FF2B5EF4-FFF2-40B4-BE49-F238E27FC236}">
                <a16:creationId xmlns:a16="http://schemas.microsoft.com/office/drawing/2014/main" id="{AD31825B-6C5E-4BC2-B914-43183AF6C853}"/>
              </a:ext>
            </a:extLst>
          </p:cNvPr>
          <p:cNvSpPr/>
          <p:nvPr/>
        </p:nvSpPr>
        <p:spPr>
          <a:xfrm>
            <a:off x="467544" y="5810428"/>
            <a:ext cx="4218584"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6F36D89F-1546-4D53-A0A4-AD1507CE7F15}"/>
              </a:ext>
            </a:extLst>
          </p:cNvPr>
          <p:cNvSpPr txBox="1"/>
          <p:nvPr/>
        </p:nvSpPr>
        <p:spPr>
          <a:xfrm>
            <a:off x="4712148" y="3429000"/>
            <a:ext cx="2145224" cy="307777"/>
          </a:xfrm>
          <a:prstGeom prst="rect">
            <a:avLst/>
          </a:prstGeom>
          <a:noFill/>
        </p:spPr>
        <p:txBody>
          <a:bodyPr wrap="square" rtlCol="0">
            <a:spAutoFit/>
          </a:bodyPr>
          <a:lstStyle/>
          <a:p>
            <a:r>
              <a:rPr lang="en-US" altLang="zh-CN" sz="1400" dirty="0"/>
              <a:t>Labeled 2D </a:t>
            </a:r>
            <a:r>
              <a:rPr lang="en-US" altLang="zh-CN" sz="1400" dirty="0" err="1"/>
              <a:t>keypoints</a:t>
            </a:r>
            <a:endParaRPr lang="zh-CN" altLang="en-US" sz="1400" dirty="0"/>
          </a:p>
        </p:txBody>
      </p:sp>
      <p:sp>
        <p:nvSpPr>
          <p:cNvPr id="13" name="文本框 12">
            <a:extLst>
              <a:ext uri="{FF2B5EF4-FFF2-40B4-BE49-F238E27FC236}">
                <a16:creationId xmlns:a16="http://schemas.microsoft.com/office/drawing/2014/main" id="{5FEDCF9B-F520-4FA6-8719-2D41A3589C0E}"/>
              </a:ext>
            </a:extLst>
          </p:cNvPr>
          <p:cNvSpPr txBox="1"/>
          <p:nvPr/>
        </p:nvSpPr>
        <p:spPr>
          <a:xfrm>
            <a:off x="1449699" y="5955823"/>
            <a:ext cx="2656436" cy="307777"/>
          </a:xfrm>
          <a:prstGeom prst="rect">
            <a:avLst/>
          </a:prstGeom>
          <a:noFill/>
        </p:spPr>
        <p:txBody>
          <a:bodyPr wrap="square" rtlCol="0">
            <a:spAutoFit/>
          </a:bodyPr>
          <a:lstStyle/>
          <a:p>
            <a:r>
              <a:rPr lang="en-US" altLang="zh-CN" sz="1400" dirty="0"/>
              <a:t>3D model fitting results</a:t>
            </a:r>
            <a:endParaRPr lang="zh-CN" altLang="en-US" sz="1400" dirty="0"/>
          </a:p>
        </p:txBody>
      </p:sp>
      <p:graphicFrame>
        <p:nvGraphicFramePr>
          <p:cNvPr id="5" name="表格 6">
            <a:extLst>
              <a:ext uri="{FF2B5EF4-FFF2-40B4-BE49-F238E27FC236}">
                <a16:creationId xmlns:a16="http://schemas.microsoft.com/office/drawing/2014/main" id="{3B66A16F-F73E-4613-AE91-9998090290E2}"/>
              </a:ext>
            </a:extLst>
          </p:cNvPr>
          <p:cNvGraphicFramePr>
            <a:graphicFrameLocks noGrp="1"/>
          </p:cNvGraphicFramePr>
          <p:nvPr>
            <p:extLst>
              <p:ext uri="{D42A27DB-BD31-4B8C-83A1-F6EECF244321}">
                <p14:modId xmlns:p14="http://schemas.microsoft.com/office/powerpoint/2010/main" val="3901682019"/>
              </p:ext>
            </p:extLst>
          </p:nvPr>
        </p:nvGraphicFramePr>
        <p:xfrm>
          <a:off x="539552" y="1029599"/>
          <a:ext cx="8330101" cy="1010920"/>
        </p:xfrm>
        <a:graphic>
          <a:graphicData uri="http://schemas.openxmlformats.org/drawingml/2006/table">
            <a:tbl>
              <a:tblPr firstRow="1">
                <a:tableStyleId>{5C22544A-7EE6-4342-B048-85BDC9FD1C3A}</a:tableStyleId>
              </a:tblPr>
              <a:tblGrid>
                <a:gridCol w="1254024">
                  <a:extLst>
                    <a:ext uri="{9D8B030D-6E8A-4147-A177-3AD203B41FA5}">
                      <a16:colId xmlns:a16="http://schemas.microsoft.com/office/drawing/2014/main" val="2693803362"/>
                    </a:ext>
                  </a:extLst>
                </a:gridCol>
                <a:gridCol w="1872208">
                  <a:extLst>
                    <a:ext uri="{9D8B030D-6E8A-4147-A177-3AD203B41FA5}">
                      <a16:colId xmlns:a16="http://schemas.microsoft.com/office/drawing/2014/main" val="98205677"/>
                    </a:ext>
                  </a:extLst>
                </a:gridCol>
                <a:gridCol w="1080120">
                  <a:extLst>
                    <a:ext uri="{9D8B030D-6E8A-4147-A177-3AD203B41FA5}">
                      <a16:colId xmlns:a16="http://schemas.microsoft.com/office/drawing/2014/main" val="557177608"/>
                    </a:ext>
                  </a:extLst>
                </a:gridCol>
                <a:gridCol w="2520280">
                  <a:extLst>
                    <a:ext uri="{9D8B030D-6E8A-4147-A177-3AD203B41FA5}">
                      <a16:colId xmlns:a16="http://schemas.microsoft.com/office/drawing/2014/main" val="2050375840"/>
                    </a:ext>
                  </a:extLst>
                </a:gridCol>
                <a:gridCol w="1603469">
                  <a:extLst>
                    <a:ext uri="{9D8B030D-6E8A-4147-A177-3AD203B41FA5}">
                      <a16:colId xmlns:a16="http://schemas.microsoft.com/office/drawing/2014/main" val="458402255"/>
                    </a:ext>
                  </a:extLst>
                </a:gridCol>
              </a:tblGrid>
              <a:tr h="370840">
                <a:tc rowSpan="2">
                  <a:txBody>
                    <a:bodyPr/>
                    <a:lstStyle/>
                    <a:p>
                      <a:r>
                        <a:rPr lang="en-US" altLang="zh-CN" dirty="0"/>
                        <a:t>Apollo Dataset</a:t>
                      </a:r>
                      <a:endParaRPr lang="zh-CN" altLang="en-US" dirty="0"/>
                    </a:p>
                  </a:txBody>
                  <a:tcPr/>
                </a:tc>
                <a:tc>
                  <a:txBody>
                    <a:bodyPr/>
                    <a:lstStyle/>
                    <a:p>
                      <a:r>
                        <a:rPr lang="en-US" altLang="zh-CN" dirty="0"/>
                        <a:t>Car </a:t>
                      </a:r>
                      <a:r>
                        <a:rPr lang="en-US" altLang="zh-CN" dirty="0" err="1"/>
                        <a:t>keypoints</a:t>
                      </a:r>
                      <a:endParaRPr lang="zh-CN" altLang="en-US" dirty="0"/>
                    </a:p>
                  </a:txBody>
                  <a:tcPr/>
                </a:tc>
                <a:tc>
                  <a:txBody>
                    <a:bodyPr/>
                    <a:lstStyle/>
                    <a:p>
                      <a:r>
                        <a:rPr lang="en-US" altLang="zh-CN" dirty="0"/>
                        <a:t>Image</a:t>
                      </a:r>
                      <a:endParaRPr lang="zh-CN" altLang="en-US" dirty="0"/>
                    </a:p>
                  </a:txBody>
                  <a:tcPr/>
                </a:tc>
                <a:tc>
                  <a:txBody>
                    <a:bodyPr/>
                    <a:lstStyle/>
                    <a:p>
                      <a:r>
                        <a:rPr lang="en-US" altLang="zh-CN" dirty="0"/>
                        <a:t>Average cars/image</a:t>
                      </a:r>
                      <a:endParaRPr lang="zh-CN" altLang="en-US" dirty="0"/>
                    </a:p>
                  </a:txBody>
                  <a:tcPr/>
                </a:tc>
                <a:tc>
                  <a:txBody>
                    <a:bodyPr/>
                    <a:lstStyle/>
                    <a:p>
                      <a:r>
                        <a:rPr lang="en-US" altLang="zh-CN" dirty="0"/>
                        <a:t>3D Car models</a:t>
                      </a:r>
                      <a:endParaRPr lang="zh-CN" altLang="en-US" dirty="0"/>
                    </a:p>
                  </a:txBody>
                  <a:tcPr/>
                </a:tc>
                <a:extLst>
                  <a:ext uri="{0D108BD9-81ED-4DB2-BD59-A6C34878D82A}">
                    <a16:rowId xmlns:a16="http://schemas.microsoft.com/office/drawing/2014/main" val="4238369295"/>
                  </a:ext>
                </a:extLst>
              </a:tr>
              <a:tr h="370840">
                <a:tc vMerge="1">
                  <a:txBody>
                    <a:bodyPr/>
                    <a:lstStyle/>
                    <a:p>
                      <a:endParaRPr lang="zh-CN" altLang="en-US" dirty="0"/>
                    </a:p>
                  </a:txBody>
                  <a:tcPr/>
                </a:tc>
                <a:tc>
                  <a:txBody>
                    <a:bodyPr/>
                    <a:lstStyle/>
                    <a:p>
                      <a:r>
                        <a:rPr lang="en-US" altLang="zh-CN" dirty="0"/>
                        <a:t>66</a:t>
                      </a:r>
                      <a:endParaRPr lang="zh-CN" altLang="en-US" dirty="0"/>
                    </a:p>
                  </a:txBody>
                  <a:tcPr/>
                </a:tc>
                <a:tc>
                  <a:txBody>
                    <a:bodyPr/>
                    <a:lstStyle/>
                    <a:p>
                      <a:r>
                        <a:rPr lang="en-US" altLang="zh-CN" dirty="0"/>
                        <a:t>5277</a:t>
                      </a:r>
                      <a:endParaRPr lang="zh-CN" altLang="en-US" dirty="0"/>
                    </a:p>
                  </a:txBody>
                  <a:tcPr/>
                </a:tc>
                <a:tc>
                  <a:txBody>
                    <a:bodyPr/>
                    <a:lstStyle/>
                    <a:p>
                      <a:r>
                        <a:rPr lang="en-US" altLang="zh-CN" dirty="0"/>
                        <a:t>11.7</a:t>
                      </a:r>
                      <a:endParaRPr lang="zh-CN" altLang="en-US" dirty="0"/>
                    </a:p>
                  </a:txBody>
                  <a:tcPr/>
                </a:tc>
                <a:tc>
                  <a:txBody>
                    <a:bodyPr/>
                    <a:lstStyle/>
                    <a:p>
                      <a:r>
                        <a:rPr lang="en-US" altLang="zh-CN" dirty="0"/>
                        <a:t>79</a:t>
                      </a:r>
                      <a:endParaRPr lang="zh-CN" altLang="en-US" dirty="0"/>
                    </a:p>
                  </a:txBody>
                  <a:tcPr/>
                </a:tc>
                <a:extLst>
                  <a:ext uri="{0D108BD9-81ED-4DB2-BD59-A6C34878D82A}">
                    <a16:rowId xmlns:a16="http://schemas.microsoft.com/office/drawing/2014/main" val="3447270602"/>
                  </a:ext>
                </a:extLst>
              </a:tr>
            </a:tbl>
          </a:graphicData>
        </a:graphic>
      </p:graphicFrame>
      <p:sp>
        <p:nvSpPr>
          <p:cNvPr id="3" name="文本框 2">
            <a:extLst>
              <a:ext uri="{FF2B5EF4-FFF2-40B4-BE49-F238E27FC236}">
                <a16:creationId xmlns:a16="http://schemas.microsoft.com/office/drawing/2014/main" id="{4AED0487-D082-45AA-B05A-AF00F1502ECE}"/>
              </a:ext>
            </a:extLst>
          </p:cNvPr>
          <p:cNvSpPr txBox="1"/>
          <p:nvPr/>
        </p:nvSpPr>
        <p:spPr>
          <a:xfrm>
            <a:off x="4558332" y="2301894"/>
            <a:ext cx="4240774" cy="646331"/>
          </a:xfrm>
          <a:prstGeom prst="rect">
            <a:avLst/>
          </a:prstGeom>
          <a:noFill/>
        </p:spPr>
        <p:txBody>
          <a:bodyPr wrap="square" rtlCol="0">
            <a:spAutoFit/>
          </a:bodyPr>
          <a:lstStyle/>
          <a:p>
            <a:r>
              <a:rPr lang="en-US" altLang="zh-CN" dirty="0"/>
              <a:t>The camera intrinsic parameters of all images are fixed</a:t>
            </a:r>
            <a:endParaRPr lang="zh-CN" altLang="en-US" dirty="0"/>
          </a:p>
        </p:txBody>
      </p:sp>
      <p:sp>
        <p:nvSpPr>
          <p:cNvPr id="6" name="椭圆 5">
            <a:extLst>
              <a:ext uri="{FF2B5EF4-FFF2-40B4-BE49-F238E27FC236}">
                <a16:creationId xmlns:a16="http://schemas.microsoft.com/office/drawing/2014/main" id="{154A9435-0592-471D-900B-C8B390B42EEB}"/>
              </a:ext>
            </a:extLst>
          </p:cNvPr>
          <p:cNvSpPr/>
          <p:nvPr/>
        </p:nvSpPr>
        <p:spPr>
          <a:xfrm>
            <a:off x="3491880" y="1535059"/>
            <a:ext cx="1194248" cy="5719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3869C0FC-3FF6-44FF-ACBC-21B931B5CEF3}"/>
              </a:ext>
            </a:extLst>
          </p:cNvPr>
          <p:cNvCxnSpPr>
            <a:cxnSpLocks/>
          </p:cNvCxnSpPr>
          <p:nvPr/>
        </p:nvCxnSpPr>
        <p:spPr>
          <a:xfrm>
            <a:off x="4456141" y="2181390"/>
            <a:ext cx="101456" cy="2136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92.176377952756,&quot;width&quot;:4422.53858267716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92.176377952756,&quot;width&quot;:4422.538582677165}"/>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14.765354330709,&quot;width&quot;:6730.513385826772}"/>
</p:tagLst>
</file>

<file path=ppt/theme/theme1.xml><?xml version="1.0" encoding="utf-8"?>
<a:theme xmlns:a="http://schemas.openxmlformats.org/drawingml/2006/main" name="ikg Title">
  <a:themeElements>
    <a:clrScheme name="ikg">
      <a:dk1>
        <a:sysClr val="windowText" lastClr="000000"/>
      </a:dk1>
      <a:lt1>
        <a:sysClr val="window" lastClr="FFFFFF"/>
      </a:lt1>
      <a:dk2>
        <a:srgbClr val="4D4D4D"/>
      </a:dk2>
      <a:lt2>
        <a:srgbClr val="969696"/>
      </a:lt2>
      <a:accent1>
        <a:srgbClr val="00509B"/>
      </a:accent1>
      <a:accent2>
        <a:srgbClr val="419200"/>
      </a:accent2>
      <a:accent3>
        <a:srgbClr val="E46C0A"/>
      </a:accent3>
      <a:accent4>
        <a:srgbClr val="C70009"/>
      </a:accent4>
      <a:accent5>
        <a:srgbClr val="4D4D4D"/>
      </a:accent5>
      <a:accent6>
        <a:srgbClr val="969696"/>
      </a:accent6>
      <a:hlink>
        <a:srgbClr val="00509B"/>
      </a:hlink>
      <a:folHlink>
        <a:srgbClr val="00509B"/>
      </a:folHlink>
    </a:clrScheme>
    <a:fontScheme name="ikg">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kg Content">
  <a:themeElements>
    <a:clrScheme name="ikg">
      <a:dk1>
        <a:sysClr val="windowText" lastClr="000000"/>
      </a:dk1>
      <a:lt1>
        <a:sysClr val="window" lastClr="FFFFFF"/>
      </a:lt1>
      <a:dk2>
        <a:srgbClr val="4D4D4D"/>
      </a:dk2>
      <a:lt2>
        <a:srgbClr val="969696"/>
      </a:lt2>
      <a:accent1>
        <a:srgbClr val="00509B"/>
      </a:accent1>
      <a:accent2>
        <a:srgbClr val="419200"/>
      </a:accent2>
      <a:accent3>
        <a:srgbClr val="E46C0A"/>
      </a:accent3>
      <a:accent4>
        <a:srgbClr val="C70009"/>
      </a:accent4>
      <a:accent5>
        <a:srgbClr val="4D4D4D"/>
      </a:accent5>
      <a:accent6>
        <a:srgbClr val="969696"/>
      </a:accent6>
      <a:hlink>
        <a:srgbClr val="00509B"/>
      </a:hlink>
      <a:folHlink>
        <a:srgbClr val="00509B"/>
      </a:folHlink>
    </a:clrScheme>
    <a:fontScheme name="ikg">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kg Section">
  <a:themeElements>
    <a:clrScheme name="ikg">
      <a:dk1>
        <a:sysClr val="windowText" lastClr="000000"/>
      </a:dk1>
      <a:lt1>
        <a:sysClr val="window" lastClr="FFFFFF"/>
      </a:lt1>
      <a:dk2>
        <a:srgbClr val="4D4D4D"/>
      </a:dk2>
      <a:lt2>
        <a:srgbClr val="969696"/>
      </a:lt2>
      <a:accent1>
        <a:srgbClr val="00509B"/>
      </a:accent1>
      <a:accent2>
        <a:srgbClr val="419200"/>
      </a:accent2>
      <a:accent3>
        <a:srgbClr val="E46C0A"/>
      </a:accent3>
      <a:accent4>
        <a:srgbClr val="C70009"/>
      </a:accent4>
      <a:accent5>
        <a:srgbClr val="4D4D4D"/>
      </a:accent5>
      <a:accent6>
        <a:srgbClr val="969696"/>
      </a:accent6>
      <a:hlink>
        <a:srgbClr val="00509B"/>
      </a:hlink>
      <a:folHlink>
        <a:srgbClr val="00509B"/>
      </a:folHlink>
    </a:clrScheme>
    <a:fontScheme name="ikg">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6061</Words>
  <Application>Microsoft Office PowerPoint</Application>
  <PresentationFormat>Bildschirmpräsentation (4:3)</PresentationFormat>
  <Paragraphs>393</Paragraphs>
  <Slides>50</Slides>
  <Notes>49</Notes>
  <HiddenSlides>0</HiddenSlides>
  <MMClips>0</MMClips>
  <ScaleCrop>false</ScaleCrop>
  <HeadingPairs>
    <vt:vector size="6" baseType="variant">
      <vt:variant>
        <vt:lpstr>Verwendete Schriftarten</vt:lpstr>
      </vt:variant>
      <vt:variant>
        <vt:i4>7</vt:i4>
      </vt:variant>
      <vt:variant>
        <vt:lpstr>Design</vt:lpstr>
      </vt:variant>
      <vt:variant>
        <vt:i4>3</vt:i4>
      </vt:variant>
      <vt:variant>
        <vt:lpstr>Folientitel</vt:lpstr>
      </vt:variant>
      <vt:variant>
        <vt:i4>50</vt:i4>
      </vt:variant>
    </vt:vector>
  </HeadingPairs>
  <TitlesOfParts>
    <vt:vector size="60" baseType="lpstr">
      <vt:lpstr>-apple-system</vt:lpstr>
      <vt:lpstr>Arial</vt:lpstr>
      <vt:lpstr>Calibri</vt:lpstr>
      <vt:lpstr>Cambria Math</vt:lpstr>
      <vt:lpstr>Verdana</vt:lpstr>
      <vt:lpstr>Wingdings</vt:lpstr>
      <vt:lpstr>Wingdings 3</vt:lpstr>
      <vt:lpstr>ikg Title</vt:lpstr>
      <vt:lpstr>ikg Content</vt:lpstr>
      <vt:lpstr>ikg Section</vt:lpstr>
      <vt:lpstr>Water Level Estimation for Vehicles Submerged in Flood Water</vt:lpstr>
      <vt:lpstr>Background</vt:lpstr>
      <vt:lpstr>Motivation</vt:lpstr>
      <vt:lpstr>The goal of this work</vt:lpstr>
      <vt:lpstr>Main Steps</vt:lpstr>
      <vt:lpstr>Step1 – Mask-RCNN</vt:lpstr>
      <vt:lpstr>Step 1 – Mask R-CNN Extract submerged vehicles</vt:lpstr>
      <vt:lpstr>Step 2 - Car pose estimation</vt:lpstr>
      <vt:lpstr> Step 2 - Car pose estimation  Dataset used on Keypoint R-CNN</vt:lpstr>
      <vt:lpstr>Step 2 - Car pose estimation  Dataset used on Keypoint R-CNN</vt:lpstr>
      <vt:lpstr>Step 2 - Car pose estimation  3D model used on PnP</vt:lpstr>
      <vt:lpstr>Step 2 - Car pose estimation  Car keypoints &amp; PnP</vt:lpstr>
      <vt:lpstr>Step 2 - Car pose estimation  PnP - DLT</vt:lpstr>
      <vt:lpstr>Step 2 - Car pose estimation  PnP – ITERATIVE &amp; EPNP</vt:lpstr>
      <vt:lpstr>Step 2 - Car pose estimation  Training of Keypoint R-CNN</vt:lpstr>
      <vt:lpstr>Step 2 - Car pose estimation  Training of Keypoint R-CNN</vt:lpstr>
      <vt:lpstr>Step 2 - Car pose estimation  Training of Keypoint R-CNN</vt:lpstr>
      <vt:lpstr>Step 2 - Car pose estimation  Training of Keypoint R-CNN</vt:lpstr>
      <vt:lpstr>Step 2 - Car pose estimation  Training of Keypoint R-CNN</vt:lpstr>
      <vt:lpstr>Step 2 - Car pose estimation  Training of Keypoint R-CNN</vt:lpstr>
      <vt:lpstr>Step 2 - Car pose estimation  Training of Keypoint R-CNN</vt:lpstr>
      <vt:lpstr>Step 2 - Car pose estimation  Training of Keypoint R-CNN</vt:lpstr>
      <vt:lpstr>Step 2 - Car pose estimation  Training of Keypoint R-CNN</vt:lpstr>
      <vt:lpstr> Step 2 - Car pose estimation  The input of Keypoint R-CNN</vt:lpstr>
      <vt:lpstr> Step 2 - Car pose estimation  Rescale the instance</vt:lpstr>
      <vt:lpstr>Step 2 - Car pose estimation  Keypoints Detection</vt:lpstr>
      <vt:lpstr>PowerPoint-Präsentation</vt:lpstr>
      <vt:lpstr>Step 2 - Car pose estimation  Keypoints Detection</vt:lpstr>
      <vt:lpstr>Step 2 - Car pose estimation  Keypoints Detection</vt:lpstr>
      <vt:lpstr>Step 2 - Car pose estimation  Keypoints Detection</vt:lpstr>
      <vt:lpstr>Step 2 - Car pose estimation  Keypoints Detection</vt:lpstr>
      <vt:lpstr>Step 2 - Car pose estimation PnP (Perspective-n-Points)</vt:lpstr>
      <vt:lpstr>Step 2 - Car pose estimation PnP (Perspective-n-Points)</vt:lpstr>
      <vt:lpstr>Step 3 – Water Level Estimation</vt:lpstr>
      <vt:lpstr>Step 3 – Water Level Estimation</vt:lpstr>
      <vt:lpstr>Experiments Dataset for experiments</vt:lpstr>
      <vt:lpstr>Experiments Dataset annotation</vt:lpstr>
      <vt:lpstr>Experiments Comparision of Different PnP Methods</vt:lpstr>
      <vt:lpstr>Experiments Comparision of Different PnP Methods</vt:lpstr>
      <vt:lpstr>Experiments Evaluation of water level estimation</vt:lpstr>
      <vt:lpstr>Final Output</vt:lpstr>
      <vt:lpstr>Final Output</vt:lpstr>
      <vt:lpstr>Final Output</vt:lpstr>
      <vt:lpstr>Final Output</vt:lpstr>
      <vt:lpstr>Final Output</vt:lpstr>
      <vt:lpstr>Final Output</vt:lpstr>
      <vt:lpstr>Final Output</vt:lpstr>
      <vt:lpstr>Final Output</vt:lpstr>
      <vt:lpstr>Summary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
  <cp:lastModifiedBy>Feng Yu</cp:lastModifiedBy>
  <cp:revision>236</cp:revision>
  <dcterms:created xsi:type="dcterms:W3CDTF">2011-03-15T10:24:00Z</dcterms:created>
  <dcterms:modified xsi:type="dcterms:W3CDTF">2022-09-19T13:11:15Z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60D49B17E65D43B3A152373554D2E9BE</vt:lpwstr>
  </property>
  <property fmtid="{D5CDD505-2E9C-101B-9397-08002B2CF9AE}" pid="3" name="KSOProductBuildVer">
    <vt:lpwstr>2052-11.1.0.11115</vt:lpwstr>
  </property>
</Properties>
</file>